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Anton" charset="1" panose="00000500000000000000"/>
      <p:regular r:id="rId19"/>
    </p:embeddedFont>
    <p:embeddedFont>
      <p:font typeface="TT Chocolates Bold" charset="1" panose="02000803020000020003"/>
      <p:regular r:id="rId20"/>
    </p:embeddedFont>
    <p:embeddedFont>
      <p:font typeface="TT Chocolates" charset="1" panose="02000503020000020003"/>
      <p:regular r:id="rId21"/>
    </p:embeddedFont>
    <p:embeddedFont>
      <p:font typeface="Questrial" charset="1" panose="02000000000000000000"/>
      <p:regular r:id="rId22"/>
    </p:embeddedFont>
    <p:embeddedFont>
      <p:font typeface="Canva Sans Bold" charset="1" panose="020B0803030501040103"/>
      <p:regular r:id="rId23"/>
    </p:embeddedFont>
    <p:embeddedFont>
      <p:font typeface="TT Chocolates Bold Italics" charset="1" panose="02000803030000090003"/>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svg>
</file>

<file path=ppt/media/image2.png>
</file>

<file path=ppt/media/image3.pn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028700" y="3613993"/>
            <a:ext cx="6618842" cy="1218980"/>
            <a:chOff x="0" y="0"/>
            <a:chExt cx="1862247" cy="342967"/>
          </a:xfrm>
        </p:grpSpPr>
        <p:sp>
          <p:nvSpPr>
            <p:cNvPr name="Freeform 3" id="3"/>
            <p:cNvSpPr/>
            <p:nvPr/>
          </p:nvSpPr>
          <p:spPr>
            <a:xfrm flipH="false" flipV="false" rot="0">
              <a:off x="0" y="0"/>
              <a:ext cx="1862247" cy="342967"/>
            </a:xfrm>
            <a:custGeom>
              <a:avLst/>
              <a:gdLst/>
              <a:ahLst/>
              <a:cxnLst/>
              <a:rect r="r" b="b" t="t" l="l"/>
              <a:pathLst>
                <a:path h="342967" w="1862247">
                  <a:moveTo>
                    <a:pt x="0" y="0"/>
                  </a:moveTo>
                  <a:lnTo>
                    <a:pt x="1862247" y="0"/>
                  </a:lnTo>
                  <a:lnTo>
                    <a:pt x="1862247" y="342967"/>
                  </a:lnTo>
                  <a:lnTo>
                    <a:pt x="0" y="342967"/>
                  </a:lnTo>
                  <a:close/>
                </a:path>
              </a:pathLst>
            </a:custGeom>
            <a:solidFill>
              <a:srgbClr val="F8F5FF"/>
            </a:solidFill>
            <a:ln w="9525" cap="sq">
              <a:solidFill>
                <a:srgbClr val="231076"/>
              </a:solidFill>
              <a:prstDash val="solid"/>
              <a:miter/>
            </a:ln>
          </p:spPr>
        </p:sp>
        <p:sp>
          <p:nvSpPr>
            <p:cNvPr name="TextBox 4" id="4"/>
            <p:cNvSpPr txBox="true"/>
            <p:nvPr/>
          </p:nvSpPr>
          <p:spPr>
            <a:xfrm>
              <a:off x="0" y="-19050"/>
              <a:ext cx="1862247" cy="362017"/>
            </a:xfrm>
            <a:prstGeom prst="rect">
              <a:avLst/>
            </a:prstGeom>
          </p:spPr>
          <p:txBody>
            <a:bodyPr anchor="ctr" rtlCol="false" tIns="34560" lIns="34560" bIns="34560" rIns="34560"/>
            <a:lstStyle/>
            <a:p>
              <a:pPr algn="ctr">
                <a:lnSpc>
                  <a:spcPts val="1161"/>
                </a:lnSpc>
              </a:pPr>
            </a:p>
          </p:txBody>
        </p:sp>
      </p:grpSp>
      <p:sp>
        <p:nvSpPr>
          <p:cNvPr name="Freeform 5" id="5"/>
          <p:cNvSpPr/>
          <p:nvPr/>
        </p:nvSpPr>
        <p:spPr>
          <a:xfrm flipH="false" flipV="false" rot="0">
            <a:off x="8867787" y="-1775450"/>
            <a:ext cx="9075579" cy="12365054"/>
          </a:xfrm>
          <a:custGeom>
            <a:avLst/>
            <a:gdLst/>
            <a:ahLst/>
            <a:cxnLst/>
            <a:rect r="r" b="b" t="t" l="l"/>
            <a:pathLst>
              <a:path h="12365054" w="9075579">
                <a:moveTo>
                  <a:pt x="0" y="0"/>
                </a:moveTo>
                <a:lnTo>
                  <a:pt x="9075579" y="0"/>
                </a:lnTo>
                <a:lnTo>
                  <a:pt x="9075579" y="12365054"/>
                </a:lnTo>
                <a:lnTo>
                  <a:pt x="0" y="12365054"/>
                </a:lnTo>
                <a:lnTo>
                  <a:pt x="0" y="0"/>
                </a:lnTo>
                <a:close/>
              </a:path>
            </a:pathLst>
          </a:custGeom>
          <a:blipFill>
            <a:blip r:embed="rId2"/>
            <a:stretch>
              <a:fillRect l="0" t="0" r="0" b="0"/>
            </a:stretch>
          </a:blipFill>
        </p:spPr>
      </p:sp>
      <p:sp>
        <p:nvSpPr>
          <p:cNvPr name="TextBox 6" id="6"/>
          <p:cNvSpPr txBox="true"/>
          <p:nvPr/>
        </p:nvSpPr>
        <p:spPr>
          <a:xfrm rot="0">
            <a:off x="1028700" y="1381125"/>
            <a:ext cx="10102369" cy="2447961"/>
          </a:xfrm>
          <a:prstGeom prst="rect">
            <a:avLst/>
          </a:prstGeom>
        </p:spPr>
        <p:txBody>
          <a:bodyPr anchor="t" rtlCol="false" tIns="0" lIns="0" bIns="0" rIns="0">
            <a:spAutoFit/>
          </a:bodyPr>
          <a:lstStyle/>
          <a:p>
            <a:pPr algn="l" marL="0" indent="0" lvl="0">
              <a:lnSpc>
                <a:spcPts val="18376"/>
              </a:lnSpc>
            </a:pPr>
            <a:r>
              <a:rPr lang="en-US" sz="18376" spc="202">
                <a:solidFill>
                  <a:srgbClr val="231076"/>
                </a:solidFill>
                <a:latin typeface="Anton"/>
                <a:ea typeface="Anton"/>
                <a:cs typeface="Anton"/>
                <a:sym typeface="Anton"/>
              </a:rPr>
              <a:t>NOVAMOL</a:t>
            </a:r>
          </a:p>
        </p:txBody>
      </p:sp>
      <p:grpSp>
        <p:nvGrpSpPr>
          <p:cNvPr name="Group 7" id="7"/>
          <p:cNvGrpSpPr/>
          <p:nvPr/>
        </p:nvGrpSpPr>
        <p:grpSpPr>
          <a:xfrm rot="0">
            <a:off x="1028700" y="7506310"/>
            <a:ext cx="4870460" cy="2232812"/>
            <a:chOff x="0" y="0"/>
            <a:chExt cx="1282755" cy="588066"/>
          </a:xfrm>
        </p:grpSpPr>
        <p:sp>
          <p:nvSpPr>
            <p:cNvPr name="Freeform 8" id="8"/>
            <p:cNvSpPr/>
            <p:nvPr/>
          </p:nvSpPr>
          <p:spPr>
            <a:xfrm flipH="false" flipV="false" rot="0">
              <a:off x="0" y="0"/>
              <a:ext cx="1282755" cy="588066"/>
            </a:xfrm>
            <a:custGeom>
              <a:avLst/>
              <a:gdLst/>
              <a:ahLst/>
              <a:cxnLst/>
              <a:rect r="r" b="b" t="t" l="l"/>
              <a:pathLst>
                <a:path h="588066" w="1282755">
                  <a:moveTo>
                    <a:pt x="0" y="0"/>
                  </a:moveTo>
                  <a:lnTo>
                    <a:pt x="1282755" y="0"/>
                  </a:lnTo>
                  <a:lnTo>
                    <a:pt x="1282755" y="588066"/>
                  </a:lnTo>
                  <a:lnTo>
                    <a:pt x="0" y="588066"/>
                  </a:lnTo>
                  <a:close/>
                </a:path>
              </a:pathLst>
            </a:custGeom>
            <a:solidFill>
              <a:srgbClr val="231076"/>
            </a:solidFill>
          </p:spPr>
        </p:sp>
        <p:sp>
          <p:nvSpPr>
            <p:cNvPr name="TextBox 9" id="9"/>
            <p:cNvSpPr txBox="true"/>
            <p:nvPr/>
          </p:nvSpPr>
          <p:spPr>
            <a:xfrm>
              <a:off x="0" y="0"/>
              <a:ext cx="1282755" cy="588066"/>
            </a:xfrm>
            <a:prstGeom prst="rect">
              <a:avLst/>
            </a:prstGeom>
          </p:spPr>
          <p:txBody>
            <a:bodyPr anchor="ctr" rtlCol="false" tIns="165100" lIns="165100" bIns="165100" rIns="165100"/>
            <a:lstStyle/>
            <a:p>
              <a:pPr algn="l">
                <a:lnSpc>
                  <a:spcPts val="2477"/>
                </a:lnSpc>
              </a:pPr>
              <a:r>
                <a:rPr lang="en-US" sz="2099" b="true">
                  <a:solidFill>
                    <a:srgbClr val="FFFFFF"/>
                  </a:solidFill>
                  <a:latin typeface="TT Chocolates Bold"/>
                  <a:ea typeface="TT Chocolates Bold"/>
                  <a:cs typeface="TT Chocolates Bold"/>
                  <a:sym typeface="TT Chocolates Bold"/>
                </a:rPr>
                <a:t>Group No: 17</a:t>
              </a:r>
            </a:p>
            <a:p>
              <a:pPr algn="l">
                <a:lnSpc>
                  <a:spcPts val="2477"/>
                </a:lnSpc>
              </a:pPr>
              <a:r>
                <a:rPr lang="en-US" sz="2099" b="true">
                  <a:solidFill>
                    <a:srgbClr val="FFFFFF"/>
                  </a:solidFill>
                  <a:latin typeface="TT Chocolates Bold"/>
                  <a:ea typeface="TT Chocolates Bold"/>
                  <a:cs typeface="TT Chocolates Bold"/>
                  <a:sym typeface="TT Chocolates Bold"/>
                </a:rPr>
                <a:t>Group Members:</a:t>
              </a:r>
            </a:p>
            <a:p>
              <a:pPr algn="l">
                <a:lnSpc>
                  <a:spcPts val="2477"/>
                </a:lnSpc>
              </a:pPr>
              <a:r>
                <a:rPr lang="en-US" sz="2099">
                  <a:solidFill>
                    <a:srgbClr val="FFFFFF"/>
                  </a:solidFill>
                  <a:latin typeface="TT Chocolates"/>
                  <a:ea typeface="TT Chocolates"/>
                  <a:cs typeface="TT Chocolates"/>
                  <a:sym typeface="TT Chocolates"/>
                </a:rPr>
                <a:t>Ahmed Abdul Wasae - A0328301R </a:t>
              </a:r>
            </a:p>
            <a:p>
              <a:pPr algn="l">
                <a:lnSpc>
                  <a:spcPts val="2477"/>
                </a:lnSpc>
              </a:pPr>
              <a:r>
                <a:rPr lang="en-US" sz="2099">
                  <a:solidFill>
                    <a:srgbClr val="FFFFFF"/>
                  </a:solidFill>
                  <a:latin typeface="TT Chocolates"/>
                  <a:ea typeface="TT Chocolates"/>
                  <a:cs typeface="TT Chocolates"/>
                  <a:sym typeface="TT Chocolates"/>
                </a:rPr>
                <a:t>Hari krishna Dhamodaran - A0333806E</a:t>
              </a:r>
            </a:p>
            <a:p>
              <a:pPr algn="l">
                <a:lnSpc>
                  <a:spcPts val="2477"/>
                </a:lnSpc>
              </a:pPr>
              <a:r>
                <a:rPr lang="en-US" sz="2099">
                  <a:solidFill>
                    <a:srgbClr val="FFFFFF"/>
                  </a:solidFill>
                  <a:latin typeface="TT Chocolates"/>
                  <a:ea typeface="TT Chocolates"/>
                  <a:cs typeface="TT Chocolates"/>
                  <a:sym typeface="TT Chocolates"/>
                </a:rPr>
                <a:t>Raja Vijayakumar - A0327096X </a:t>
              </a:r>
            </a:p>
            <a:p>
              <a:pPr algn="l">
                <a:lnSpc>
                  <a:spcPts val="2477"/>
                </a:lnSpc>
              </a:pPr>
              <a:r>
                <a:rPr lang="en-US" sz="2099">
                  <a:solidFill>
                    <a:srgbClr val="FFFFFF"/>
                  </a:solidFill>
                  <a:latin typeface="TT Chocolates"/>
                  <a:ea typeface="TT Chocolates"/>
                  <a:cs typeface="TT Chocolates"/>
                  <a:sym typeface="TT Chocolates"/>
                </a:rPr>
                <a:t>John Joseph Peter - A0328845R</a:t>
              </a:r>
            </a:p>
          </p:txBody>
        </p:sp>
      </p:grpSp>
      <p:sp>
        <p:nvSpPr>
          <p:cNvPr name="TextBox 10" id="10"/>
          <p:cNvSpPr txBox="true"/>
          <p:nvPr/>
        </p:nvSpPr>
        <p:spPr>
          <a:xfrm rot="0">
            <a:off x="1143000" y="3671143"/>
            <a:ext cx="8001000" cy="1628455"/>
          </a:xfrm>
          <a:prstGeom prst="rect">
            <a:avLst/>
          </a:prstGeom>
        </p:spPr>
        <p:txBody>
          <a:bodyPr anchor="t" rtlCol="false" tIns="0" lIns="0" bIns="0" rIns="0">
            <a:spAutoFit/>
          </a:bodyPr>
          <a:lstStyle/>
          <a:p>
            <a:pPr algn="l">
              <a:lnSpc>
                <a:spcPts val="4260"/>
              </a:lnSpc>
            </a:pPr>
            <a:r>
              <a:rPr lang="en-US" sz="3550">
                <a:solidFill>
                  <a:srgbClr val="231076"/>
                </a:solidFill>
                <a:latin typeface="TT Chocolates"/>
                <a:ea typeface="TT Chocolates"/>
                <a:cs typeface="TT Chocolates"/>
                <a:sym typeface="TT Chocolates"/>
              </a:rPr>
              <a:t>GENERATIVE MODEL FOR NOVEL CHEMICAL MOLECULES</a:t>
            </a:r>
          </a:p>
          <a:p>
            <a:pPr algn="l" marL="0" indent="0" lvl="0">
              <a:lnSpc>
                <a:spcPts val="4260"/>
              </a:lnSpc>
            </a:pP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3028696" y="2706855"/>
            <a:ext cx="12692460" cy="7082616"/>
          </a:xfrm>
          <a:prstGeom prst="rect">
            <a:avLst/>
          </a:prstGeom>
        </p:spPr>
        <p:txBody>
          <a:bodyPr anchor="t" rtlCol="false" tIns="0" lIns="0" bIns="0" rIns="0">
            <a:spAutoFit/>
          </a:bodyPr>
          <a:lstStyle/>
          <a:p>
            <a:pPr algn="l">
              <a:lnSpc>
                <a:spcPts val="3369"/>
              </a:lnSpc>
              <a:spcBef>
                <a:spcPct val="0"/>
              </a:spcBef>
            </a:pPr>
            <a:r>
              <a:rPr lang="en-US" b="true" sz="2406">
                <a:solidFill>
                  <a:srgbClr val="000000"/>
                </a:solidFill>
                <a:latin typeface="TT Chocolates Bold"/>
                <a:ea typeface="TT Chocolates Bold"/>
                <a:cs typeface="TT Chocolates Bold"/>
                <a:sym typeface="TT Chocolates Bold"/>
              </a:rPr>
              <a:t>To succeed in this project, expertise is needed across multiple disciplines:</a:t>
            </a:r>
          </a:p>
          <a:p>
            <a:pPr algn="l">
              <a:lnSpc>
                <a:spcPts val="3369"/>
              </a:lnSpc>
              <a:spcBef>
                <a:spcPct val="0"/>
              </a:spcBef>
            </a:pPr>
          </a:p>
          <a:p>
            <a:pPr algn="l">
              <a:lnSpc>
                <a:spcPts val="3369"/>
              </a:lnSpc>
              <a:spcBef>
                <a:spcPct val="0"/>
              </a:spcBef>
            </a:pPr>
            <a:r>
              <a:rPr lang="en-US" sz="2406">
                <a:solidFill>
                  <a:srgbClr val="000000"/>
                </a:solidFill>
                <a:latin typeface="TT Chocolates"/>
                <a:ea typeface="TT Chocolates"/>
                <a:cs typeface="TT Chocolates"/>
                <a:sym typeface="TT Chocolates"/>
              </a:rPr>
              <a:t>Artificial Intelligence / Machine Learning:</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Graph Neural Networks (GNNs)</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Variational Autoencoders (VAEs)</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Recurrent Neural Networks (RNNs) and Transformers for sequence-based molecular generation</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Generative models (flow-based, autoregressive, diffusion models)</a:t>
            </a:r>
          </a:p>
          <a:p>
            <a:pPr algn="l">
              <a:lnSpc>
                <a:spcPts val="3079"/>
              </a:lnSpc>
              <a:spcBef>
                <a:spcPct val="0"/>
              </a:spcBef>
            </a:pPr>
          </a:p>
          <a:p>
            <a:pPr algn="l">
              <a:lnSpc>
                <a:spcPts val="3369"/>
              </a:lnSpc>
              <a:spcBef>
                <a:spcPct val="0"/>
              </a:spcBef>
            </a:pPr>
            <a:r>
              <a:rPr lang="en-US" sz="2406">
                <a:solidFill>
                  <a:srgbClr val="000000"/>
                </a:solidFill>
                <a:latin typeface="TT Chocolates"/>
                <a:ea typeface="TT Chocolates"/>
                <a:cs typeface="TT Chocolates"/>
                <a:sym typeface="TT Chocolates"/>
              </a:rPr>
              <a:t>Chemistry / Molecular Science:</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Chemical representations (SMILES, SELFIES, molecular graphs)</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Quantum chemical properties (energies, charges, vibrational spectra)</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Understanding molecular stability and reactivity principles</a:t>
            </a:r>
          </a:p>
          <a:p>
            <a:pPr algn="l">
              <a:lnSpc>
                <a:spcPts val="3369"/>
              </a:lnSpc>
              <a:spcBef>
                <a:spcPct val="0"/>
              </a:spcBef>
            </a:pPr>
          </a:p>
          <a:p>
            <a:pPr algn="l">
              <a:lnSpc>
                <a:spcPts val="3369"/>
              </a:lnSpc>
              <a:spcBef>
                <a:spcPct val="0"/>
              </a:spcBef>
            </a:pPr>
            <a:r>
              <a:rPr lang="en-US" sz="2406">
                <a:solidFill>
                  <a:srgbClr val="000000"/>
                </a:solidFill>
                <a:latin typeface="TT Chocolates"/>
                <a:ea typeface="TT Chocolates"/>
                <a:cs typeface="TT Chocolates"/>
                <a:sym typeface="TT Chocolates"/>
              </a:rPr>
              <a:t>Data Science / Engineering:</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Handling large-scale datasets (cleaning, preprocessing molecular datasets)</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Efficient data storage and GPU-optimized training pipelines</a:t>
            </a:r>
          </a:p>
          <a:p>
            <a:pPr algn="l" marL="519642" indent="-259821" lvl="1">
              <a:lnSpc>
                <a:spcPts val="3369"/>
              </a:lnSpc>
              <a:spcBef>
                <a:spcPct val="0"/>
              </a:spcBef>
              <a:buAutoNum type="arabicPeriod" startAt="1"/>
            </a:pPr>
            <a:r>
              <a:rPr lang="en-US" sz="2406">
                <a:solidFill>
                  <a:srgbClr val="000000"/>
                </a:solidFill>
                <a:latin typeface="TT Chocolates"/>
                <a:ea typeface="TT Chocolates"/>
                <a:cs typeface="TT Chocolates"/>
                <a:sym typeface="TT Chocolates"/>
              </a:rPr>
              <a:t>Integrating external APIs (PubChem, RDKit) for molecule validation</a:t>
            </a:r>
          </a:p>
        </p:txBody>
      </p:sp>
      <p:grpSp>
        <p:nvGrpSpPr>
          <p:cNvPr name="Group 3" id="3"/>
          <p:cNvGrpSpPr/>
          <p:nvPr/>
        </p:nvGrpSpPr>
        <p:grpSpPr>
          <a:xfrm rot="0">
            <a:off x="-1147989" y="0"/>
            <a:ext cx="21045830" cy="2443182"/>
            <a:chOff x="0" y="0"/>
            <a:chExt cx="5542935" cy="643472"/>
          </a:xfrm>
        </p:grpSpPr>
        <p:sp>
          <p:nvSpPr>
            <p:cNvPr name="Freeform 4" id="4"/>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8574D1"/>
            </a:solidFill>
          </p:spPr>
        </p:sp>
        <p:sp>
          <p:nvSpPr>
            <p:cNvPr name="TextBox 5" id="5"/>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221983" y="625180"/>
            <a:ext cx="11844033" cy="1078522"/>
          </a:xfrm>
          <a:prstGeom prst="rect">
            <a:avLst/>
          </a:prstGeom>
        </p:spPr>
        <p:txBody>
          <a:bodyPr anchor="t" rtlCol="false" tIns="0" lIns="0" bIns="0" rIns="0">
            <a:spAutoFit/>
          </a:bodyPr>
          <a:lstStyle/>
          <a:p>
            <a:pPr algn="ctr">
              <a:lnSpc>
                <a:spcPts val="8869"/>
              </a:lnSpc>
              <a:spcBef>
                <a:spcPct val="0"/>
              </a:spcBef>
            </a:pPr>
            <a:r>
              <a:rPr lang="en-US" b="true" sz="6335">
                <a:solidFill>
                  <a:srgbClr val="FBFBF9"/>
                </a:solidFill>
                <a:latin typeface="TT Chocolates Bold"/>
                <a:ea typeface="TT Chocolates Bold"/>
                <a:cs typeface="TT Chocolates Bold"/>
                <a:sym typeface="TT Chocolates Bold"/>
              </a:rPr>
              <a:t>Domain Knowledge Requirements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600758" y="1212864"/>
            <a:ext cx="6901608" cy="8667723"/>
          </a:xfrm>
          <a:prstGeom prst="rect">
            <a:avLst/>
          </a:prstGeom>
        </p:spPr>
        <p:txBody>
          <a:bodyPr anchor="t" rtlCol="false" tIns="0" lIns="0" bIns="0" rIns="0">
            <a:spAutoFit/>
          </a:bodyPr>
          <a:lstStyle/>
          <a:p>
            <a:pPr algn="l">
              <a:lnSpc>
                <a:spcPts val="2626"/>
              </a:lnSpc>
              <a:spcBef>
                <a:spcPct val="0"/>
              </a:spcBef>
            </a:pPr>
            <a:r>
              <a:rPr lang="en-US" b="true" sz="1876">
                <a:solidFill>
                  <a:srgbClr val="000000"/>
                </a:solidFill>
                <a:latin typeface="TT Chocolates Bold"/>
                <a:ea typeface="TT Chocolates Bold"/>
                <a:cs typeface="TT Chocolates Bold"/>
                <a:sym typeface="TT Chocolates Bold"/>
              </a:rPr>
              <a:t>1. Meta’s Open Molecules 2025 (OMol25)</a:t>
            </a:r>
          </a:p>
          <a:p>
            <a:pPr algn="l">
              <a:lnSpc>
                <a:spcPts val="2626"/>
              </a:lnSpc>
              <a:spcBef>
                <a:spcPct val="0"/>
              </a:spcBef>
            </a:pPr>
            <a:r>
              <a:rPr lang="en-US" sz="1876">
                <a:solidFill>
                  <a:srgbClr val="000000"/>
                </a:solidFill>
                <a:latin typeface="TT Chocolates"/>
                <a:ea typeface="TT Chocolates"/>
                <a:cs typeface="TT Chocolates"/>
                <a:sym typeface="TT Chocolates"/>
              </a:rPr>
              <a:t>Focus: High-accuracy computational chemistry dataset.</a:t>
            </a:r>
          </a:p>
          <a:p>
            <a:pPr algn="l">
              <a:lnSpc>
                <a:spcPts val="2626"/>
              </a:lnSpc>
              <a:spcBef>
                <a:spcPct val="0"/>
              </a:spcBef>
            </a:pPr>
            <a:r>
              <a:rPr lang="en-US" sz="1876">
                <a:solidFill>
                  <a:srgbClr val="000000"/>
                </a:solidFill>
                <a:latin typeface="TT Chocolates"/>
                <a:ea typeface="TT Chocolates"/>
                <a:cs typeface="TT Chocolates"/>
                <a:sym typeface="TT Chocolates"/>
              </a:rPr>
              <a:t>Key Features: Utilizes 6 billion compute hours and 100 million quantum mechanical simulations to model atomic interactions with unprecedented detail.</a:t>
            </a:r>
          </a:p>
          <a:p>
            <a:pPr algn="l">
              <a:lnSpc>
                <a:spcPts val="2626"/>
              </a:lnSpc>
              <a:spcBef>
                <a:spcPct val="0"/>
              </a:spcBef>
            </a:pPr>
            <a:r>
              <a:rPr lang="en-US" sz="1876">
                <a:solidFill>
                  <a:srgbClr val="000000"/>
                </a:solidFill>
                <a:latin typeface="TT Chocolates"/>
                <a:ea typeface="TT Chocolates"/>
                <a:cs typeface="TT Chocolates"/>
                <a:sym typeface="TT Chocolates"/>
              </a:rPr>
              <a:t>Significance: Aims to revolutionize drug development and material science by providing a comprehensive resource for AI models. semafor.com</a:t>
            </a:r>
          </a:p>
          <a:p>
            <a:pPr algn="l">
              <a:lnSpc>
                <a:spcPts val="2626"/>
              </a:lnSpc>
              <a:spcBef>
                <a:spcPct val="0"/>
              </a:spcBef>
            </a:pPr>
          </a:p>
          <a:p>
            <a:pPr algn="l">
              <a:lnSpc>
                <a:spcPts val="2626"/>
              </a:lnSpc>
              <a:spcBef>
                <a:spcPct val="0"/>
              </a:spcBef>
            </a:pPr>
            <a:r>
              <a:rPr lang="en-US" b="true" sz="1876">
                <a:solidFill>
                  <a:srgbClr val="000000"/>
                </a:solidFill>
                <a:latin typeface="TT Chocolates Bold"/>
                <a:ea typeface="TT Chocolates Bold"/>
                <a:cs typeface="TT Chocolates Bold"/>
                <a:sym typeface="TT Chocolates Bold"/>
              </a:rPr>
              <a:t>2. Meta’s UMA (Universal Models for Atoms)</a:t>
            </a:r>
          </a:p>
          <a:p>
            <a:pPr algn="l">
              <a:lnSpc>
                <a:spcPts val="2626"/>
              </a:lnSpc>
              <a:spcBef>
                <a:spcPct val="0"/>
              </a:spcBef>
            </a:pPr>
            <a:r>
              <a:rPr lang="en-US" sz="1876">
                <a:solidFill>
                  <a:srgbClr val="000000"/>
                </a:solidFill>
                <a:latin typeface="TT Chocolates"/>
                <a:ea typeface="TT Chocolates"/>
                <a:cs typeface="TT Chocolates"/>
                <a:sym typeface="TT Chocolates"/>
              </a:rPr>
              <a:t>Focus: Unified AI model for atoms.</a:t>
            </a:r>
          </a:p>
          <a:p>
            <a:pPr algn="l">
              <a:lnSpc>
                <a:spcPts val="2626"/>
              </a:lnSpc>
              <a:spcBef>
                <a:spcPct val="0"/>
              </a:spcBef>
            </a:pPr>
            <a:r>
              <a:rPr lang="en-US" sz="1876">
                <a:solidFill>
                  <a:srgbClr val="000000"/>
                </a:solidFill>
                <a:latin typeface="TT Chocolates"/>
                <a:ea typeface="TT Chocolates"/>
                <a:cs typeface="TT Chocolates"/>
                <a:sym typeface="TT Chocolates"/>
              </a:rPr>
              <a:t>Key Features: Trained on half a billion unique 3D atomic structures, UMA aims to test the limits of accuracy, speed, and generalization across chemistry and materials science.</a:t>
            </a:r>
          </a:p>
          <a:p>
            <a:pPr algn="l">
              <a:lnSpc>
                <a:spcPts val="2626"/>
              </a:lnSpc>
              <a:spcBef>
                <a:spcPct val="0"/>
              </a:spcBef>
            </a:pPr>
            <a:r>
              <a:rPr lang="en-US" sz="1876">
                <a:solidFill>
                  <a:srgbClr val="000000"/>
                </a:solidFill>
                <a:latin typeface="TT Chocolates"/>
                <a:ea typeface="TT Chocolates"/>
                <a:cs typeface="TT Chocolates"/>
                <a:sym typeface="TT Chocolates"/>
              </a:rPr>
              <a:t>Significance: Addresses challenges in atomic-level modeling, providing a versatile tool for various chemical applications. ai.meta.com</a:t>
            </a:r>
          </a:p>
          <a:p>
            <a:pPr algn="l">
              <a:lnSpc>
                <a:spcPts val="2626"/>
              </a:lnSpc>
              <a:spcBef>
                <a:spcPct val="0"/>
              </a:spcBef>
            </a:pPr>
          </a:p>
          <a:p>
            <a:pPr algn="l">
              <a:lnSpc>
                <a:spcPts val="2626"/>
              </a:lnSpc>
              <a:spcBef>
                <a:spcPct val="0"/>
              </a:spcBef>
            </a:pPr>
            <a:r>
              <a:rPr lang="en-US" b="true" sz="1876">
                <a:solidFill>
                  <a:srgbClr val="000000"/>
                </a:solidFill>
                <a:latin typeface="TT Chocolates Bold"/>
                <a:ea typeface="TT Chocolates Bold"/>
                <a:cs typeface="TT Chocolates Bold"/>
                <a:sym typeface="TT Chocolates Bold"/>
              </a:rPr>
              <a:t>3. REINVENT 4</a:t>
            </a:r>
          </a:p>
          <a:p>
            <a:pPr algn="l">
              <a:lnSpc>
                <a:spcPts val="2626"/>
              </a:lnSpc>
              <a:spcBef>
                <a:spcPct val="0"/>
              </a:spcBef>
            </a:pPr>
            <a:r>
              <a:rPr lang="en-US" sz="1876">
                <a:solidFill>
                  <a:srgbClr val="000000"/>
                </a:solidFill>
                <a:latin typeface="TT Chocolates"/>
                <a:ea typeface="TT Chocolates"/>
                <a:cs typeface="TT Chocolates"/>
                <a:sym typeface="TT Chocolates"/>
              </a:rPr>
              <a:t>Focus: Open-source generative AI framework for small molecule design.</a:t>
            </a:r>
          </a:p>
          <a:p>
            <a:pPr algn="l">
              <a:lnSpc>
                <a:spcPts val="2626"/>
              </a:lnSpc>
              <a:spcBef>
                <a:spcPct val="0"/>
              </a:spcBef>
            </a:pPr>
            <a:r>
              <a:rPr lang="en-US" sz="1876">
                <a:solidFill>
                  <a:srgbClr val="000000"/>
                </a:solidFill>
                <a:latin typeface="TT Chocolates"/>
                <a:ea typeface="TT Chocolates"/>
                <a:cs typeface="TT Chocolates"/>
                <a:sym typeface="TT Chocolates"/>
              </a:rPr>
              <a:t>Key Features: Utilizes recurrent neural networks and transformer architectures for de novo design, R-group replacement, and molecule optimization.</a:t>
            </a:r>
          </a:p>
          <a:p>
            <a:pPr algn="l">
              <a:lnSpc>
                <a:spcPts val="2626"/>
              </a:lnSpc>
              <a:spcBef>
                <a:spcPct val="0"/>
              </a:spcBef>
            </a:pPr>
            <a:r>
              <a:rPr lang="en-US" sz="1876">
                <a:solidFill>
                  <a:srgbClr val="000000"/>
                </a:solidFill>
                <a:latin typeface="TT Chocolates"/>
                <a:ea typeface="TT Chocolates"/>
                <a:cs typeface="TT Chocolates"/>
                <a:sym typeface="TT Chocolates"/>
              </a:rPr>
              <a:t>Significance: Facilitates the design of novel molecules with desired properties, enhancing drug discovery processes. BioMed Central</a:t>
            </a:r>
          </a:p>
        </p:txBody>
      </p:sp>
      <p:sp>
        <p:nvSpPr>
          <p:cNvPr name="Freeform 3" id="3"/>
          <p:cNvSpPr/>
          <p:nvPr/>
        </p:nvSpPr>
        <p:spPr>
          <a:xfrm flipH="false" flipV="false" rot="3747427">
            <a:off x="11454325" y="-394119"/>
            <a:ext cx="13033344" cy="6705379"/>
          </a:xfrm>
          <a:custGeom>
            <a:avLst/>
            <a:gdLst/>
            <a:ahLst/>
            <a:cxnLst/>
            <a:rect r="r" b="b" t="t" l="l"/>
            <a:pathLst>
              <a:path h="6705379" w="13033344">
                <a:moveTo>
                  <a:pt x="0" y="0"/>
                </a:moveTo>
                <a:lnTo>
                  <a:pt x="13033344" y="0"/>
                </a:lnTo>
                <a:lnTo>
                  <a:pt x="13033344" y="6705378"/>
                </a:lnTo>
                <a:lnTo>
                  <a:pt x="0" y="6705378"/>
                </a:lnTo>
                <a:lnTo>
                  <a:pt x="0" y="0"/>
                </a:lnTo>
                <a:close/>
              </a:path>
            </a:pathLst>
          </a:custGeom>
          <a:blipFill>
            <a:blip r:embed="rId2">
              <a:alphaModFix amt="57000"/>
            </a:blip>
            <a:stretch>
              <a:fillRect l="0" t="0" r="0" b="0"/>
            </a:stretch>
          </a:blipFill>
        </p:spPr>
      </p:sp>
      <p:sp>
        <p:nvSpPr>
          <p:cNvPr name="TextBox 4" id="4"/>
          <p:cNvSpPr txBox="true"/>
          <p:nvPr/>
        </p:nvSpPr>
        <p:spPr>
          <a:xfrm rot="0">
            <a:off x="5596163" y="172373"/>
            <a:ext cx="9321013" cy="1626928"/>
          </a:xfrm>
          <a:prstGeom prst="rect">
            <a:avLst/>
          </a:prstGeom>
        </p:spPr>
        <p:txBody>
          <a:bodyPr anchor="t" rtlCol="false" tIns="0" lIns="0" bIns="0" rIns="0">
            <a:spAutoFit/>
          </a:bodyPr>
          <a:lstStyle/>
          <a:p>
            <a:pPr algn="ctr">
              <a:lnSpc>
                <a:spcPts val="6564"/>
              </a:lnSpc>
            </a:pPr>
            <a:r>
              <a:rPr lang="en-US" sz="4689" b="true">
                <a:solidFill>
                  <a:srgbClr val="000000"/>
                </a:solidFill>
                <a:latin typeface="Canva Sans Bold"/>
                <a:ea typeface="Canva Sans Bold"/>
                <a:cs typeface="Canva Sans Bold"/>
                <a:sym typeface="Canva Sans Bold"/>
              </a:rPr>
              <a:t>Similar </a:t>
            </a:r>
            <a:r>
              <a:rPr lang="en-US" b="true" sz="4689">
                <a:solidFill>
                  <a:srgbClr val="000000"/>
                </a:solidFill>
                <a:latin typeface="Canva Sans Bold"/>
                <a:ea typeface="Canva Sans Bold"/>
                <a:cs typeface="Canva Sans Bold"/>
                <a:sym typeface="Canva Sans Bold"/>
              </a:rPr>
              <a:t>AI-Driven Molecular Design Projects</a:t>
            </a:r>
          </a:p>
        </p:txBody>
      </p:sp>
      <p:sp>
        <p:nvSpPr>
          <p:cNvPr name="TextBox 5" id="5"/>
          <p:cNvSpPr txBox="true"/>
          <p:nvPr/>
        </p:nvSpPr>
        <p:spPr>
          <a:xfrm rot="0">
            <a:off x="8182797" y="3245419"/>
            <a:ext cx="6901608" cy="6635168"/>
          </a:xfrm>
          <a:prstGeom prst="rect">
            <a:avLst/>
          </a:prstGeom>
        </p:spPr>
        <p:txBody>
          <a:bodyPr anchor="t" rtlCol="false" tIns="0" lIns="0" bIns="0" rIns="0">
            <a:spAutoFit/>
          </a:bodyPr>
          <a:lstStyle/>
          <a:p>
            <a:pPr algn="l">
              <a:lnSpc>
                <a:spcPts val="2626"/>
              </a:lnSpc>
              <a:spcBef>
                <a:spcPct val="0"/>
              </a:spcBef>
            </a:pPr>
            <a:r>
              <a:rPr lang="en-US" b="true" sz="1876">
                <a:solidFill>
                  <a:srgbClr val="000000"/>
                </a:solidFill>
                <a:latin typeface="TT Chocolates Bold"/>
                <a:ea typeface="TT Chocolates Bold"/>
                <a:cs typeface="TT Chocolates Bold"/>
                <a:sym typeface="TT Chocolates Bold"/>
              </a:rPr>
              <a:t>4. Variational AI’s Enki™</a:t>
            </a:r>
          </a:p>
          <a:p>
            <a:pPr algn="l">
              <a:lnSpc>
                <a:spcPts val="2626"/>
              </a:lnSpc>
              <a:spcBef>
                <a:spcPct val="0"/>
              </a:spcBef>
            </a:pPr>
            <a:r>
              <a:rPr lang="en-US" sz="1876">
                <a:solidFill>
                  <a:srgbClr val="000000"/>
                </a:solidFill>
                <a:latin typeface="TT Chocolates"/>
                <a:ea typeface="TT Chocolates"/>
                <a:cs typeface="TT Chocolates"/>
                <a:sym typeface="TT Chocolates"/>
              </a:rPr>
              <a:t>Focus: Generative AI for drug-like compound design.</a:t>
            </a:r>
          </a:p>
          <a:p>
            <a:pPr algn="l">
              <a:lnSpc>
                <a:spcPts val="2626"/>
              </a:lnSpc>
              <a:spcBef>
                <a:spcPct val="0"/>
              </a:spcBef>
            </a:pPr>
            <a:r>
              <a:rPr lang="en-US" sz="1876">
                <a:solidFill>
                  <a:srgbClr val="000000"/>
                </a:solidFill>
                <a:latin typeface="TT Chocolates"/>
                <a:ea typeface="TT Chocolates"/>
                <a:cs typeface="TT Chocolates"/>
                <a:sym typeface="TT Chocolates"/>
              </a:rPr>
              <a:t>Key Features: Rapid generation of selective, drug-like compounds tailored to specific target profiles.</a:t>
            </a:r>
          </a:p>
          <a:p>
            <a:pPr algn="l">
              <a:lnSpc>
                <a:spcPts val="2626"/>
              </a:lnSpc>
              <a:spcBef>
                <a:spcPct val="0"/>
              </a:spcBef>
            </a:pPr>
            <a:r>
              <a:rPr lang="en-US" sz="1876">
                <a:solidFill>
                  <a:srgbClr val="000000"/>
                </a:solidFill>
                <a:latin typeface="TT Chocolates"/>
                <a:ea typeface="TT Chocolates"/>
                <a:cs typeface="TT Chocolates"/>
                <a:sym typeface="TT Chocolates"/>
              </a:rPr>
              <a:t>Significance: Accelerates discovery cycles by providing R&amp;D teams with novel compounds beyond existing libraries. Variational AI</a:t>
            </a:r>
          </a:p>
          <a:p>
            <a:pPr algn="l">
              <a:lnSpc>
                <a:spcPts val="2626"/>
              </a:lnSpc>
              <a:spcBef>
                <a:spcPct val="0"/>
              </a:spcBef>
            </a:pPr>
          </a:p>
          <a:p>
            <a:pPr algn="l">
              <a:lnSpc>
                <a:spcPts val="2626"/>
              </a:lnSpc>
              <a:spcBef>
                <a:spcPct val="0"/>
              </a:spcBef>
            </a:pPr>
            <a:r>
              <a:rPr lang="en-US" b="true" sz="1876">
                <a:solidFill>
                  <a:srgbClr val="000000"/>
                </a:solidFill>
                <a:latin typeface="TT Chocolates Bold"/>
                <a:ea typeface="TT Chocolates Bold"/>
                <a:cs typeface="TT Chocolates Bold"/>
                <a:sym typeface="TT Chocolates Bold"/>
              </a:rPr>
              <a:t>5. MIT’s FlowER</a:t>
            </a:r>
          </a:p>
          <a:p>
            <a:pPr algn="l">
              <a:lnSpc>
                <a:spcPts val="2626"/>
              </a:lnSpc>
              <a:spcBef>
                <a:spcPct val="0"/>
              </a:spcBef>
            </a:pPr>
            <a:r>
              <a:rPr lang="en-US" sz="1876">
                <a:solidFill>
                  <a:srgbClr val="000000"/>
                </a:solidFill>
                <a:latin typeface="TT Chocolates"/>
                <a:ea typeface="TT Chocolates"/>
                <a:cs typeface="TT Chocolates"/>
                <a:sym typeface="TT Chocolates"/>
              </a:rPr>
              <a:t>Focus: Generative AI for chemical reaction prediction.</a:t>
            </a:r>
          </a:p>
          <a:p>
            <a:pPr algn="l">
              <a:lnSpc>
                <a:spcPts val="2626"/>
              </a:lnSpc>
              <a:spcBef>
                <a:spcPct val="0"/>
              </a:spcBef>
            </a:pPr>
            <a:r>
              <a:rPr lang="en-US" sz="1876">
                <a:solidFill>
                  <a:srgbClr val="000000"/>
                </a:solidFill>
                <a:latin typeface="TT Chocolates"/>
                <a:ea typeface="TT Chocolates"/>
                <a:cs typeface="TT Chocolates"/>
                <a:sym typeface="TT Chocolates"/>
              </a:rPr>
              <a:t>Key Features: Predicts chemical reaction outcomes while maintaining real-world physical constraints.</a:t>
            </a:r>
          </a:p>
          <a:p>
            <a:pPr algn="l">
              <a:lnSpc>
                <a:spcPts val="2626"/>
              </a:lnSpc>
              <a:spcBef>
                <a:spcPct val="0"/>
              </a:spcBef>
            </a:pPr>
            <a:r>
              <a:rPr lang="en-US" sz="1876">
                <a:solidFill>
                  <a:srgbClr val="000000"/>
                </a:solidFill>
                <a:latin typeface="TT Chocolates"/>
                <a:ea typeface="TT Chocolates"/>
                <a:cs typeface="TT Chocolates"/>
                <a:sym typeface="TT Chocolates"/>
              </a:rPr>
              <a:t>Significance: Enhances the understanding and prediction of chemical reactions, aiding in various chemical applications. news.mit.edu</a:t>
            </a:r>
          </a:p>
          <a:p>
            <a:pPr algn="l">
              <a:lnSpc>
                <a:spcPts val="2626"/>
              </a:lnSpc>
              <a:spcBef>
                <a:spcPct val="0"/>
              </a:spcBef>
            </a:pPr>
          </a:p>
          <a:p>
            <a:pPr algn="l">
              <a:lnSpc>
                <a:spcPts val="2626"/>
              </a:lnSpc>
              <a:spcBef>
                <a:spcPct val="0"/>
              </a:spcBef>
            </a:pPr>
            <a:r>
              <a:rPr lang="en-US" b="true" sz="1876">
                <a:solidFill>
                  <a:srgbClr val="000000"/>
                </a:solidFill>
                <a:latin typeface="TT Chocolates Bold"/>
                <a:ea typeface="TT Chocolates Bold"/>
                <a:cs typeface="TT Chocolates Bold"/>
                <a:sym typeface="TT Chocolates Bold"/>
              </a:rPr>
              <a:t>6. Google DeepMind’s AlphaFold 3</a:t>
            </a:r>
          </a:p>
          <a:p>
            <a:pPr algn="l">
              <a:lnSpc>
                <a:spcPts val="2626"/>
              </a:lnSpc>
              <a:spcBef>
                <a:spcPct val="0"/>
              </a:spcBef>
            </a:pPr>
            <a:r>
              <a:rPr lang="en-US" sz="1876">
                <a:solidFill>
                  <a:srgbClr val="000000"/>
                </a:solidFill>
                <a:latin typeface="TT Chocolates"/>
                <a:ea typeface="TT Chocolates"/>
                <a:cs typeface="TT Chocolates"/>
                <a:sym typeface="TT Chocolates"/>
              </a:rPr>
              <a:t>Focus: AI model for predicting biological molecule structures.</a:t>
            </a:r>
          </a:p>
          <a:p>
            <a:pPr algn="l">
              <a:lnSpc>
                <a:spcPts val="2626"/>
              </a:lnSpc>
              <a:spcBef>
                <a:spcPct val="0"/>
              </a:spcBef>
            </a:pPr>
            <a:r>
              <a:rPr lang="en-US" sz="1876">
                <a:solidFill>
                  <a:srgbClr val="000000"/>
                </a:solidFill>
                <a:latin typeface="TT Chocolates"/>
                <a:ea typeface="TT Chocolates"/>
                <a:cs typeface="TT Chocolates"/>
                <a:sym typeface="TT Chocolates"/>
              </a:rPr>
              <a:t>Key Features: Predicts structures and interactions of proteins, DNA, RNA, and potential drug molecules.</a:t>
            </a:r>
          </a:p>
          <a:p>
            <a:pPr algn="l">
              <a:lnSpc>
                <a:spcPts val="2626"/>
              </a:lnSpc>
              <a:spcBef>
                <a:spcPct val="0"/>
              </a:spcBef>
            </a:pPr>
            <a:r>
              <a:rPr lang="en-US" sz="1876">
                <a:solidFill>
                  <a:srgbClr val="000000"/>
                </a:solidFill>
                <a:latin typeface="TT Chocolates"/>
                <a:ea typeface="TT Chocolates"/>
                <a:cs typeface="TT Chocolates"/>
                <a:sym typeface="TT Chocolates"/>
              </a:rPr>
              <a:t>Significance: Revolutionizes biological research by providing insights into molecular structures and interactions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1359151"/>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8574D1"/>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40887" y="1650169"/>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Appendix</a:t>
            </a:r>
          </a:p>
        </p:txBody>
      </p:sp>
      <p:sp>
        <p:nvSpPr>
          <p:cNvPr name="TextBox 6" id="6"/>
          <p:cNvSpPr txBox="true"/>
          <p:nvPr/>
        </p:nvSpPr>
        <p:spPr>
          <a:xfrm rot="0">
            <a:off x="9004559" y="4206875"/>
            <a:ext cx="7854273" cy="936625"/>
          </a:xfrm>
          <a:prstGeom prst="rect">
            <a:avLst/>
          </a:prstGeom>
        </p:spPr>
        <p:txBody>
          <a:bodyPr anchor="t" rtlCol="false" tIns="0" lIns="0" bIns="0" rIns="0">
            <a:spAutoFit/>
          </a:bodyPr>
          <a:lstStyle/>
          <a:p>
            <a:pPr algn="l" marL="1187449" indent="-593725" lvl="1">
              <a:lnSpc>
                <a:spcPts val="7699"/>
              </a:lnSpc>
              <a:buFont typeface="Arial"/>
              <a:buChar char="•"/>
            </a:pPr>
            <a:r>
              <a:rPr lang="en-US" b="true" sz="5499" i="true">
                <a:solidFill>
                  <a:srgbClr val="0E0340"/>
                </a:solidFill>
                <a:latin typeface="TT Chocolates Bold Italics"/>
                <a:ea typeface="TT Chocolates Bold Italics"/>
                <a:cs typeface="TT Chocolates Bold Italics"/>
                <a:sym typeface="TT Chocolates Bold Italics"/>
              </a:rPr>
              <a:t>AI Tools Assistance</a:t>
            </a:r>
          </a:p>
        </p:txBody>
      </p:sp>
      <p:sp>
        <p:nvSpPr>
          <p:cNvPr name="TextBox 7" id="7"/>
          <p:cNvSpPr txBox="true"/>
          <p:nvPr/>
        </p:nvSpPr>
        <p:spPr>
          <a:xfrm rot="0">
            <a:off x="10128149" y="6048275"/>
            <a:ext cx="7131151" cy="1939877"/>
          </a:xfrm>
          <a:prstGeom prst="rect">
            <a:avLst/>
          </a:prstGeom>
        </p:spPr>
        <p:txBody>
          <a:bodyPr anchor="t" rtlCol="false" tIns="0" lIns="0" bIns="0" rIns="0">
            <a:spAutoFit/>
          </a:bodyPr>
          <a:lstStyle/>
          <a:p>
            <a:pPr algn="l">
              <a:lnSpc>
                <a:spcPts val="3841"/>
              </a:lnSpc>
            </a:pPr>
            <a:r>
              <a:rPr lang="en-US" sz="2743">
                <a:solidFill>
                  <a:srgbClr val="0E0340"/>
                </a:solidFill>
                <a:latin typeface="Questrial"/>
                <a:ea typeface="Questrial"/>
                <a:cs typeface="Questrial"/>
                <a:sym typeface="Questrial"/>
              </a:rPr>
              <a:t>ChatGPT (GPT-5) – Assisted in drafting diagrams, flowcharts, code explanations, and slide content.</a:t>
            </a:r>
          </a:p>
          <a:p>
            <a:pPr algn="l">
              <a:lnSpc>
                <a:spcPts val="3841"/>
              </a:lnSpc>
            </a:pPr>
            <a:r>
              <a:rPr lang="en-US" sz="2743">
                <a:solidFill>
                  <a:srgbClr val="0E0340"/>
                </a:solidFill>
                <a:latin typeface="Questrial"/>
                <a:ea typeface="Questrial"/>
                <a:cs typeface="Questrial"/>
                <a:sym typeface="Questrial"/>
              </a:rPr>
              <a:t>Gemini – assistance in code and debugging</a:t>
            </a:r>
          </a:p>
        </p:txBody>
      </p:sp>
      <p:sp>
        <p:nvSpPr>
          <p:cNvPr name="TextBox 8" id="8"/>
          <p:cNvSpPr txBox="true"/>
          <p:nvPr/>
        </p:nvSpPr>
        <p:spPr>
          <a:xfrm rot="0">
            <a:off x="1111554" y="4206875"/>
            <a:ext cx="7893005" cy="936625"/>
          </a:xfrm>
          <a:prstGeom prst="rect">
            <a:avLst/>
          </a:prstGeom>
        </p:spPr>
        <p:txBody>
          <a:bodyPr anchor="t" rtlCol="false" tIns="0" lIns="0" bIns="0" rIns="0">
            <a:spAutoFit/>
          </a:bodyPr>
          <a:lstStyle/>
          <a:p>
            <a:pPr algn="l" marL="1187449" indent="-593725" lvl="1">
              <a:lnSpc>
                <a:spcPts val="7699"/>
              </a:lnSpc>
              <a:buFont typeface="Arial"/>
              <a:buChar char="•"/>
            </a:pPr>
            <a:r>
              <a:rPr lang="en-US" b="true" sz="5499" i="true">
                <a:solidFill>
                  <a:srgbClr val="0E0340"/>
                </a:solidFill>
                <a:latin typeface="TT Chocolates Bold Italics"/>
                <a:ea typeface="TT Chocolates Bold Italics"/>
                <a:cs typeface="TT Chocolates Bold Italics"/>
                <a:sym typeface="TT Chocolates Bold Italics"/>
              </a:rPr>
              <a:t>References</a:t>
            </a:r>
          </a:p>
        </p:txBody>
      </p:sp>
      <p:sp>
        <p:nvSpPr>
          <p:cNvPr name="TextBox 9" id="9"/>
          <p:cNvSpPr txBox="true"/>
          <p:nvPr/>
        </p:nvSpPr>
        <p:spPr>
          <a:xfrm rot="0">
            <a:off x="1899611" y="5086350"/>
            <a:ext cx="7244389" cy="3430649"/>
          </a:xfrm>
          <a:prstGeom prst="rect">
            <a:avLst/>
          </a:prstGeom>
        </p:spPr>
        <p:txBody>
          <a:bodyPr anchor="t" rtlCol="false" tIns="0" lIns="0" bIns="0" rIns="0">
            <a:spAutoFit/>
          </a:bodyPr>
          <a:lstStyle/>
          <a:p>
            <a:pPr algn="l" marL="471759" indent="-235879" lvl="1">
              <a:lnSpc>
                <a:spcPts val="3059"/>
              </a:lnSpc>
              <a:buFont typeface="Arial"/>
              <a:buChar char="•"/>
            </a:pPr>
            <a:r>
              <a:rPr lang="en-US" sz="2185">
                <a:solidFill>
                  <a:srgbClr val="0E0340"/>
                </a:solidFill>
                <a:latin typeface="Questrial"/>
                <a:ea typeface="Questrial"/>
                <a:cs typeface="Questrial"/>
                <a:sym typeface="Questrial"/>
              </a:rPr>
              <a:t>Gilmer et al. (2017) – Neural Message Passing for Quantum Chemistry</a:t>
            </a:r>
          </a:p>
          <a:p>
            <a:pPr algn="l" marL="471759" indent="-235879" lvl="1">
              <a:lnSpc>
                <a:spcPts val="3059"/>
              </a:lnSpc>
              <a:buFont typeface="Arial"/>
              <a:buChar char="•"/>
            </a:pPr>
            <a:r>
              <a:rPr lang="en-US" sz="2185">
                <a:solidFill>
                  <a:srgbClr val="0E0340"/>
                </a:solidFill>
                <a:latin typeface="Questrial"/>
                <a:ea typeface="Questrial"/>
                <a:cs typeface="Questrial"/>
                <a:sym typeface="Questrial"/>
              </a:rPr>
              <a:t>Veličković et al. (2018) – Graph Attention Networks</a:t>
            </a:r>
          </a:p>
          <a:p>
            <a:pPr algn="l" marL="471759" indent="-235879" lvl="1">
              <a:lnSpc>
                <a:spcPts val="3059"/>
              </a:lnSpc>
              <a:buFont typeface="Arial"/>
              <a:buChar char="•"/>
            </a:pPr>
            <a:r>
              <a:rPr lang="en-US" sz="2185">
                <a:solidFill>
                  <a:srgbClr val="0E0340"/>
                </a:solidFill>
                <a:latin typeface="Questrial"/>
                <a:ea typeface="Questrial"/>
                <a:cs typeface="Questrial"/>
                <a:sym typeface="Questrial"/>
              </a:rPr>
              <a:t>Krenn et al. (2020) – SELFIES robust molecular representations</a:t>
            </a:r>
          </a:p>
          <a:p>
            <a:pPr algn="l" marL="471759" indent="-235879" lvl="1">
              <a:lnSpc>
                <a:spcPts val="3059"/>
              </a:lnSpc>
              <a:buFont typeface="Arial"/>
              <a:buChar char="•"/>
            </a:pPr>
            <a:r>
              <a:rPr lang="en-US" sz="2185">
                <a:solidFill>
                  <a:srgbClr val="0E0340"/>
                </a:solidFill>
                <a:latin typeface="Questrial"/>
                <a:ea typeface="Questrial"/>
                <a:cs typeface="Questrial"/>
                <a:sym typeface="Questrial"/>
              </a:rPr>
              <a:t>Jin et al. (2018) – Junction Tree VAE for molecular graph generation</a:t>
            </a:r>
          </a:p>
          <a:p>
            <a:pPr algn="l" marL="471759" indent="-235879" lvl="1">
              <a:lnSpc>
                <a:spcPts val="3059"/>
              </a:lnSpc>
              <a:buFont typeface="Arial"/>
              <a:buChar char="•"/>
            </a:pPr>
            <a:r>
              <a:rPr lang="en-US" sz="2185">
                <a:solidFill>
                  <a:srgbClr val="0E0340"/>
                </a:solidFill>
                <a:latin typeface="Questrial"/>
                <a:ea typeface="Questrial"/>
                <a:cs typeface="Questrial"/>
                <a:sym typeface="Questrial"/>
              </a:rPr>
              <a:t>Shi et al. (2020) – GraphAF autoregressive flow models</a:t>
            </a:r>
          </a:p>
          <a:p>
            <a:pPr algn="l">
              <a:lnSpc>
                <a:spcPts val="3059"/>
              </a:lnSpc>
            </a:pPr>
          </a:p>
        </p:txBody>
      </p:sp>
      <p:sp>
        <p:nvSpPr>
          <p:cNvPr name="Freeform 10" id="10"/>
          <p:cNvSpPr/>
          <p:nvPr/>
        </p:nvSpPr>
        <p:spPr>
          <a:xfrm flipH="false" flipV="false" rot="1968098">
            <a:off x="13509061" y="-1051086"/>
            <a:ext cx="6065633" cy="5783510"/>
          </a:xfrm>
          <a:custGeom>
            <a:avLst/>
            <a:gdLst/>
            <a:ahLst/>
            <a:cxnLst/>
            <a:rect r="r" b="b" t="t" l="l"/>
            <a:pathLst>
              <a:path h="5783510" w="6065633">
                <a:moveTo>
                  <a:pt x="0" y="0"/>
                </a:moveTo>
                <a:lnTo>
                  <a:pt x="6065633" y="0"/>
                </a:lnTo>
                <a:lnTo>
                  <a:pt x="6065633" y="5783510"/>
                </a:lnTo>
                <a:lnTo>
                  <a:pt x="0" y="5783510"/>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true" flipV="false" rot="0">
            <a:off x="9201241" y="-1497799"/>
            <a:ext cx="8105541" cy="11043424"/>
          </a:xfrm>
          <a:custGeom>
            <a:avLst/>
            <a:gdLst/>
            <a:ahLst/>
            <a:cxnLst/>
            <a:rect r="r" b="b" t="t" l="l"/>
            <a:pathLst>
              <a:path h="11043424" w="8105541">
                <a:moveTo>
                  <a:pt x="8105541" y="0"/>
                </a:moveTo>
                <a:lnTo>
                  <a:pt x="0" y="0"/>
                </a:lnTo>
                <a:lnTo>
                  <a:pt x="0" y="11043424"/>
                </a:lnTo>
                <a:lnTo>
                  <a:pt x="8105541" y="11043424"/>
                </a:lnTo>
                <a:lnTo>
                  <a:pt x="8105541" y="0"/>
                </a:lnTo>
                <a:close/>
              </a:path>
            </a:pathLst>
          </a:custGeom>
          <a:blipFill>
            <a:blip r:embed="rId2"/>
            <a:stretch>
              <a:fillRect l="0" t="0" r="0" b="0"/>
            </a:stretch>
          </a:blipFill>
        </p:spPr>
      </p:sp>
      <p:sp>
        <p:nvSpPr>
          <p:cNvPr name="TextBox 3" id="3"/>
          <p:cNvSpPr txBox="true"/>
          <p:nvPr/>
        </p:nvSpPr>
        <p:spPr>
          <a:xfrm rot="0">
            <a:off x="1289012" y="5151065"/>
            <a:ext cx="7416928" cy="1684075"/>
          </a:xfrm>
          <a:prstGeom prst="rect">
            <a:avLst/>
          </a:prstGeom>
        </p:spPr>
        <p:txBody>
          <a:bodyPr anchor="t" rtlCol="false" tIns="0" lIns="0" bIns="0" rIns="0">
            <a:spAutoFit/>
          </a:bodyPr>
          <a:lstStyle/>
          <a:p>
            <a:pPr algn="l" marL="0" indent="0" lvl="0">
              <a:lnSpc>
                <a:spcPts val="12675"/>
              </a:lnSpc>
            </a:pPr>
            <a:r>
              <a:rPr lang="en-US" sz="12675" spc="139">
                <a:solidFill>
                  <a:srgbClr val="231076"/>
                </a:solidFill>
                <a:latin typeface="Anton"/>
                <a:ea typeface="Anton"/>
                <a:cs typeface="Anton"/>
                <a:sym typeface="Anton"/>
              </a:rPr>
              <a:t>THANK YOU</a:t>
            </a:r>
          </a:p>
        </p:txBody>
      </p:sp>
      <p:sp>
        <p:nvSpPr>
          <p:cNvPr name="Freeform 4" id="4"/>
          <p:cNvSpPr/>
          <p:nvPr/>
        </p:nvSpPr>
        <p:spPr>
          <a:xfrm flipH="false" flipV="false" rot="0">
            <a:off x="1766545" y="7600426"/>
            <a:ext cx="284563" cy="285602"/>
          </a:xfrm>
          <a:custGeom>
            <a:avLst/>
            <a:gdLst/>
            <a:ahLst/>
            <a:cxnLst/>
            <a:rect r="r" b="b" t="t" l="l"/>
            <a:pathLst>
              <a:path h="285602" w="284563">
                <a:moveTo>
                  <a:pt x="0" y="0"/>
                </a:moveTo>
                <a:lnTo>
                  <a:pt x="284563" y="0"/>
                </a:lnTo>
                <a:lnTo>
                  <a:pt x="284563" y="285601"/>
                </a:lnTo>
                <a:lnTo>
                  <a:pt x="0" y="28560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1030737" y="1952699"/>
            <a:ext cx="10043297" cy="1651635"/>
          </a:xfrm>
          <a:prstGeom prst="rect">
            <a:avLst/>
          </a:prstGeom>
        </p:spPr>
        <p:txBody>
          <a:bodyPr anchor="t" rtlCol="false" tIns="0" lIns="0" bIns="0" rIns="0">
            <a:spAutoFit/>
          </a:bodyPr>
          <a:lstStyle/>
          <a:p>
            <a:pPr algn="l">
              <a:lnSpc>
                <a:spcPts val="13439"/>
              </a:lnSpc>
            </a:pPr>
            <a:r>
              <a:rPr lang="en-US" sz="9600" b="true">
                <a:solidFill>
                  <a:srgbClr val="0E0340"/>
                </a:solidFill>
                <a:latin typeface="TT Chocolates Bold"/>
                <a:ea typeface="TT Chocolates Bold"/>
                <a:cs typeface="TT Chocolates Bold"/>
                <a:sym typeface="TT Chocolates Bold"/>
              </a:rPr>
              <a:t>Introduction</a:t>
            </a:r>
          </a:p>
        </p:txBody>
      </p:sp>
      <p:grpSp>
        <p:nvGrpSpPr>
          <p:cNvPr name="Group 3" id="3"/>
          <p:cNvGrpSpPr/>
          <p:nvPr/>
        </p:nvGrpSpPr>
        <p:grpSpPr>
          <a:xfrm rot="0">
            <a:off x="12416919" y="-405084"/>
            <a:ext cx="8983556" cy="11475333"/>
            <a:chOff x="0" y="0"/>
            <a:chExt cx="816575" cy="1043069"/>
          </a:xfrm>
        </p:grpSpPr>
        <p:sp>
          <p:nvSpPr>
            <p:cNvPr name="Freeform 4" id="4"/>
            <p:cNvSpPr/>
            <p:nvPr/>
          </p:nvSpPr>
          <p:spPr>
            <a:xfrm flipH="false" flipV="false" rot="0">
              <a:off x="0" y="0"/>
              <a:ext cx="816575" cy="1043069"/>
            </a:xfrm>
            <a:custGeom>
              <a:avLst/>
              <a:gdLst/>
              <a:ahLst/>
              <a:cxnLst/>
              <a:rect r="r" b="b" t="t" l="l"/>
              <a:pathLst>
                <a:path h="1043069" w="816575">
                  <a:moveTo>
                    <a:pt x="0" y="0"/>
                  </a:moveTo>
                  <a:lnTo>
                    <a:pt x="816575" y="0"/>
                  </a:lnTo>
                  <a:lnTo>
                    <a:pt x="816575" y="1043069"/>
                  </a:lnTo>
                  <a:lnTo>
                    <a:pt x="0" y="1043069"/>
                  </a:lnTo>
                  <a:close/>
                </a:path>
              </a:pathLst>
            </a:custGeom>
            <a:solidFill>
              <a:srgbClr val="8574D1"/>
            </a:solidFill>
          </p:spPr>
        </p:sp>
        <p:sp>
          <p:nvSpPr>
            <p:cNvPr name="TextBox 5" id="5"/>
            <p:cNvSpPr txBox="true"/>
            <p:nvPr/>
          </p:nvSpPr>
          <p:spPr>
            <a:xfrm>
              <a:off x="0" y="-9525"/>
              <a:ext cx="816575" cy="1052594"/>
            </a:xfrm>
            <a:prstGeom prst="rect">
              <a:avLst/>
            </a:prstGeom>
          </p:spPr>
          <p:txBody>
            <a:bodyPr anchor="ctr" rtlCol="false" tIns="50800" lIns="50800" bIns="50800" rIns="50800"/>
            <a:lstStyle/>
            <a:p>
              <a:pPr algn="ctr">
                <a:lnSpc>
                  <a:spcPts val="2952"/>
                </a:lnSpc>
              </a:pPr>
            </a:p>
          </p:txBody>
        </p:sp>
      </p:grpSp>
      <p:sp>
        <p:nvSpPr>
          <p:cNvPr name="Freeform 6" id="6"/>
          <p:cNvSpPr/>
          <p:nvPr/>
        </p:nvSpPr>
        <p:spPr>
          <a:xfrm flipH="false" flipV="false" rot="-1072124">
            <a:off x="11343040" y="744938"/>
            <a:ext cx="4703894" cy="3437461"/>
          </a:xfrm>
          <a:custGeom>
            <a:avLst/>
            <a:gdLst/>
            <a:ahLst/>
            <a:cxnLst/>
            <a:rect r="r" b="b" t="t" l="l"/>
            <a:pathLst>
              <a:path h="3437461" w="4703894">
                <a:moveTo>
                  <a:pt x="0" y="0"/>
                </a:moveTo>
                <a:lnTo>
                  <a:pt x="4703895" y="0"/>
                </a:lnTo>
                <a:lnTo>
                  <a:pt x="4703895" y="3437461"/>
                </a:lnTo>
                <a:lnTo>
                  <a:pt x="0" y="3437461"/>
                </a:lnTo>
                <a:lnTo>
                  <a:pt x="0" y="0"/>
                </a:lnTo>
                <a:close/>
              </a:path>
            </a:pathLst>
          </a:custGeom>
          <a:blipFill>
            <a:blip r:embed="rId2"/>
            <a:stretch>
              <a:fillRect l="0" t="0" r="0" b="0"/>
            </a:stretch>
          </a:blipFill>
        </p:spPr>
      </p:sp>
      <p:sp>
        <p:nvSpPr>
          <p:cNvPr name="Freeform 7" id="7"/>
          <p:cNvSpPr/>
          <p:nvPr/>
        </p:nvSpPr>
        <p:spPr>
          <a:xfrm flipH="false" flipV="false" rot="0">
            <a:off x="10440986" y="4466626"/>
            <a:ext cx="9294127" cy="8861842"/>
          </a:xfrm>
          <a:custGeom>
            <a:avLst/>
            <a:gdLst/>
            <a:ahLst/>
            <a:cxnLst/>
            <a:rect r="r" b="b" t="t" l="l"/>
            <a:pathLst>
              <a:path h="8861842" w="9294127">
                <a:moveTo>
                  <a:pt x="0" y="0"/>
                </a:moveTo>
                <a:lnTo>
                  <a:pt x="9294127" y="0"/>
                </a:lnTo>
                <a:lnTo>
                  <a:pt x="9294127" y="8861842"/>
                </a:lnTo>
                <a:lnTo>
                  <a:pt x="0" y="8861842"/>
                </a:lnTo>
                <a:lnTo>
                  <a:pt x="0" y="0"/>
                </a:lnTo>
                <a:close/>
              </a:path>
            </a:pathLst>
          </a:custGeom>
          <a:blipFill>
            <a:blip r:embed="rId3"/>
            <a:stretch>
              <a:fillRect l="0" t="0" r="0" b="0"/>
            </a:stretch>
          </a:blipFill>
        </p:spPr>
      </p:sp>
      <p:sp>
        <p:nvSpPr>
          <p:cNvPr name="TextBox 8" id="8"/>
          <p:cNvSpPr txBox="true"/>
          <p:nvPr/>
        </p:nvSpPr>
        <p:spPr>
          <a:xfrm rot="0">
            <a:off x="551213" y="4222381"/>
            <a:ext cx="11002345" cy="3690653"/>
          </a:xfrm>
          <a:prstGeom prst="rect">
            <a:avLst/>
          </a:prstGeom>
        </p:spPr>
        <p:txBody>
          <a:bodyPr anchor="t" rtlCol="false" tIns="0" lIns="0" bIns="0" rIns="0">
            <a:spAutoFit/>
          </a:bodyPr>
          <a:lstStyle/>
          <a:p>
            <a:pPr algn="ctr">
              <a:lnSpc>
                <a:spcPts val="3660"/>
              </a:lnSpc>
              <a:spcBef>
                <a:spcPct val="0"/>
              </a:spcBef>
            </a:pPr>
            <a:r>
              <a:rPr lang="en-US" sz="2614">
                <a:solidFill>
                  <a:srgbClr val="0E0340"/>
                </a:solidFill>
                <a:latin typeface="TT Chocolates"/>
                <a:ea typeface="TT Chocolates"/>
                <a:cs typeface="TT Chocolates"/>
                <a:sym typeface="TT Chocolates"/>
              </a:rPr>
              <a:t>Discovering new molecules and understanding their properties is a critical step in developing advanced drugs, sustainable materials, and innovative chemicals. Traditional discovery methods are often slow, costly, and resource-intensive. This project leverages artificial intelligence to identify patterns in existing molecular structures and properties, enabling the generation of novel candidate molecules and the prediction of their potential functionalities. By combining data-driven techniques with chemical knowledge, the project aims to accelerate molecular discovery while reducing experimental costs.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1028700" y="1076325"/>
            <a:ext cx="9528731" cy="2096812"/>
          </a:xfrm>
          <a:prstGeom prst="rect">
            <a:avLst/>
          </a:prstGeom>
        </p:spPr>
        <p:txBody>
          <a:bodyPr anchor="t" rtlCol="false" tIns="0" lIns="0" bIns="0" rIns="0">
            <a:spAutoFit/>
          </a:bodyPr>
          <a:lstStyle/>
          <a:p>
            <a:pPr algn="l">
              <a:lnSpc>
                <a:spcPts val="8118"/>
              </a:lnSpc>
            </a:pPr>
            <a:r>
              <a:rPr lang="en-US" sz="7313" b="true">
                <a:solidFill>
                  <a:srgbClr val="0E0340"/>
                </a:solidFill>
                <a:latin typeface="TT Chocolates Bold"/>
                <a:ea typeface="TT Chocolates Bold"/>
                <a:cs typeface="TT Chocolates Bold"/>
                <a:sym typeface="TT Chocolates Bold"/>
              </a:rPr>
              <a:t>Project Background and Market Context </a:t>
            </a:r>
          </a:p>
        </p:txBody>
      </p:sp>
      <p:sp>
        <p:nvSpPr>
          <p:cNvPr name="TextBox 3" id="3"/>
          <p:cNvSpPr txBox="true"/>
          <p:nvPr/>
        </p:nvSpPr>
        <p:spPr>
          <a:xfrm rot="0">
            <a:off x="1028700" y="3544686"/>
            <a:ext cx="14080352" cy="5713614"/>
          </a:xfrm>
          <a:prstGeom prst="rect">
            <a:avLst/>
          </a:prstGeom>
        </p:spPr>
        <p:txBody>
          <a:bodyPr anchor="t" rtlCol="false" tIns="0" lIns="0" bIns="0" rIns="0">
            <a:spAutoFit/>
          </a:bodyPr>
          <a:lstStyle/>
          <a:p>
            <a:pPr algn="l" marL="578521" indent="-289260" lvl="1">
              <a:lnSpc>
                <a:spcPts val="3751"/>
              </a:lnSpc>
              <a:buFont typeface="Arial"/>
              <a:buChar char="•"/>
            </a:pPr>
            <a:r>
              <a:rPr lang="en-US" sz="2679">
                <a:solidFill>
                  <a:srgbClr val="0E0340"/>
                </a:solidFill>
                <a:latin typeface="Questrial"/>
                <a:ea typeface="Questrial"/>
                <a:cs typeface="Questrial"/>
                <a:sym typeface="Questrial"/>
              </a:rPr>
              <a:t>Problem Today: Discovering new molecules is slow, costly, and trial-and-error based. Traditional lab experiments and simulations take months or years.</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Why AI Helps: AI can predict molecular properties without running every experiment. This saves time, money, and resources in discovery.</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Market Needs</a:t>
            </a:r>
          </a:p>
          <a:p>
            <a:pPr algn="l" marL="578521" indent="-289260" lvl="1">
              <a:lnSpc>
                <a:spcPts val="3751"/>
              </a:lnSpc>
              <a:buAutoNum type="arabicPeriod" startAt="1"/>
            </a:pPr>
            <a:r>
              <a:rPr lang="en-US" sz="2679">
                <a:solidFill>
                  <a:srgbClr val="0E0340"/>
                </a:solidFill>
                <a:latin typeface="Questrial"/>
                <a:ea typeface="Questrial"/>
                <a:cs typeface="Questrial"/>
                <a:sym typeface="Questrial"/>
              </a:rPr>
              <a:t>Pharma: Faster drug discovery and lead optimization.</a:t>
            </a:r>
          </a:p>
          <a:p>
            <a:pPr algn="l" marL="578521" indent="-289260" lvl="1">
              <a:lnSpc>
                <a:spcPts val="3751"/>
              </a:lnSpc>
              <a:buAutoNum type="arabicPeriod" startAt="1"/>
            </a:pPr>
            <a:r>
              <a:rPr lang="en-US" sz="2679">
                <a:solidFill>
                  <a:srgbClr val="0E0340"/>
                </a:solidFill>
                <a:latin typeface="Questrial"/>
                <a:ea typeface="Questrial"/>
                <a:cs typeface="Questrial"/>
                <a:sym typeface="Questrial"/>
              </a:rPr>
              <a:t>Materials Science: New polymers, batteries, solar materials.</a:t>
            </a:r>
          </a:p>
          <a:p>
            <a:pPr algn="l" marL="578521" indent="-289260" lvl="1">
              <a:lnSpc>
                <a:spcPts val="3751"/>
              </a:lnSpc>
              <a:buAutoNum type="arabicPeriod" startAt="1"/>
            </a:pPr>
            <a:r>
              <a:rPr lang="en-US" sz="2679">
                <a:solidFill>
                  <a:srgbClr val="0E0340"/>
                </a:solidFill>
                <a:latin typeface="Questrial"/>
                <a:ea typeface="Questrial"/>
                <a:cs typeface="Questrial"/>
                <a:sym typeface="Questrial"/>
              </a:rPr>
              <a:t>Food &amp; Fragrance: Novel safe flavour and aroma compounds.</a:t>
            </a:r>
          </a:p>
          <a:p>
            <a:pPr algn="l" marL="578521" indent="-289260" lvl="1">
              <a:lnSpc>
                <a:spcPts val="3751"/>
              </a:lnSpc>
              <a:buAutoNum type="arabicPeriod" startAt="1"/>
            </a:pPr>
            <a:r>
              <a:rPr lang="en-US" sz="2679">
                <a:solidFill>
                  <a:srgbClr val="0E0340"/>
                </a:solidFill>
                <a:latin typeface="Questrial"/>
                <a:ea typeface="Questrial"/>
                <a:cs typeface="Questrial"/>
                <a:sym typeface="Questrial"/>
              </a:rPr>
              <a:t>Agrochemicals: Eco-friendly pesticides and additives.</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Opportunity: AI-driven molecule generation can shorten R&amp;D cycles. Growing demand for faster, cheaper, and sustainable innovation across industries.</a:t>
            </a:r>
          </a:p>
          <a:p>
            <a:pPr algn="l">
              <a:lnSpc>
                <a:spcPts val="3751"/>
              </a:lnSpc>
            </a:pPr>
          </a:p>
        </p:txBody>
      </p:sp>
      <p:sp>
        <p:nvSpPr>
          <p:cNvPr name="Freeform 4" id="4"/>
          <p:cNvSpPr/>
          <p:nvPr/>
        </p:nvSpPr>
        <p:spPr>
          <a:xfrm flipH="false" flipV="false" rot="5316682">
            <a:off x="10529244" y="1399656"/>
            <a:ext cx="13033344" cy="6705379"/>
          </a:xfrm>
          <a:custGeom>
            <a:avLst/>
            <a:gdLst/>
            <a:ahLst/>
            <a:cxnLst/>
            <a:rect r="r" b="b" t="t" l="l"/>
            <a:pathLst>
              <a:path h="6705379" w="13033344">
                <a:moveTo>
                  <a:pt x="0" y="0"/>
                </a:moveTo>
                <a:lnTo>
                  <a:pt x="13033344" y="0"/>
                </a:lnTo>
                <a:lnTo>
                  <a:pt x="13033344" y="6705379"/>
                </a:lnTo>
                <a:lnTo>
                  <a:pt x="0" y="6705379"/>
                </a:lnTo>
                <a:lnTo>
                  <a:pt x="0" y="0"/>
                </a:lnTo>
                <a:close/>
              </a:path>
            </a:pathLst>
          </a:custGeom>
          <a:blipFill>
            <a:blip r:embed="rId2">
              <a:alphaModFix amt="57000"/>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1028700" y="403536"/>
            <a:ext cx="9587971" cy="1517523"/>
          </a:xfrm>
          <a:prstGeom prst="rect">
            <a:avLst/>
          </a:prstGeom>
        </p:spPr>
        <p:txBody>
          <a:bodyPr anchor="t" rtlCol="false" tIns="0" lIns="0" bIns="0" rIns="0">
            <a:spAutoFit/>
          </a:bodyPr>
          <a:lstStyle/>
          <a:p>
            <a:pPr algn="l">
              <a:lnSpc>
                <a:spcPts val="12096"/>
              </a:lnSpc>
            </a:pPr>
            <a:r>
              <a:rPr lang="en-US" sz="9600" b="true">
                <a:solidFill>
                  <a:srgbClr val="0E0340"/>
                </a:solidFill>
                <a:latin typeface="TT Chocolates Bold"/>
                <a:ea typeface="TT Chocolates Bold"/>
                <a:cs typeface="TT Chocolates Bold"/>
                <a:sym typeface="TT Chocolates Bold"/>
              </a:rPr>
              <a:t>Literature Review</a:t>
            </a:r>
          </a:p>
        </p:txBody>
      </p:sp>
      <p:sp>
        <p:nvSpPr>
          <p:cNvPr name="Freeform 3" id="3"/>
          <p:cNvSpPr/>
          <p:nvPr/>
        </p:nvSpPr>
        <p:spPr>
          <a:xfrm flipH="false" flipV="false" rot="-7300918">
            <a:off x="15747596" y="-320165"/>
            <a:ext cx="3645282" cy="2296761"/>
          </a:xfrm>
          <a:custGeom>
            <a:avLst/>
            <a:gdLst/>
            <a:ahLst/>
            <a:cxnLst/>
            <a:rect r="r" b="b" t="t" l="l"/>
            <a:pathLst>
              <a:path h="2296761" w="3645282">
                <a:moveTo>
                  <a:pt x="0" y="0"/>
                </a:moveTo>
                <a:lnTo>
                  <a:pt x="3645283" y="0"/>
                </a:lnTo>
                <a:lnTo>
                  <a:pt x="3645283" y="2296761"/>
                </a:lnTo>
                <a:lnTo>
                  <a:pt x="0" y="2296761"/>
                </a:lnTo>
                <a:lnTo>
                  <a:pt x="0" y="0"/>
                </a:lnTo>
                <a:close/>
              </a:path>
            </a:pathLst>
          </a:custGeom>
          <a:blipFill>
            <a:blip r:embed="rId2"/>
            <a:stretch>
              <a:fillRect l="0" t="0" r="0" b="0"/>
            </a:stretch>
          </a:blipFill>
        </p:spPr>
      </p:sp>
      <p:sp>
        <p:nvSpPr>
          <p:cNvPr name="Freeform 4" id="4"/>
          <p:cNvSpPr/>
          <p:nvPr/>
        </p:nvSpPr>
        <p:spPr>
          <a:xfrm flipH="false" flipV="false" rot="-5989939">
            <a:off x="14687391" y="6433683"/>
            <a:ext cx="4186406" cy="3059297"/>
          </a:xfrm>
          <a:custGeom>
            <a:avLst/>
            <a:gdLst/>
            <a:ahLst/>
            <a:cxnLst/>
            <a:rect r="r" b="b" t="t" l="l"/>
            <a:pathLst>
              <a:path h="3059297" w="4186406">
                <a:moveTo>
                  <a:pt x="0" y="0"/>
                </a:moveTo>
                <a:lnTo>
                  <a:pt x="4186406" y="0"/>
                </a:lnTo>
                <a:lnTo>
                  <a:pt x="4186406" y="3059297"/>
                </a:lnTo>
                <a:lnTo>
                  <a:pt x="0" y="3059297"/>
                </a:lnTo>
                <a:lnTo>
                  <a:pt x="0" y="0"/>
                </a:lnTo>
                <a:close/>
              </a:path>
            </a:pathLst>
          </a:custGeom>
          <a:blipFill>
            <a:blip r:embed="rId3"/>
            <a:stretch>
              <a:fillRect l="0" t="0" r="0" b="0"/>
            </a:stretch>
          </a:blipFill>
        </p:spPr>
      </p:sp>
      <p:sp>
        <p:nvSpPr>
          <p:cNvPr name="TextBox 5" id="5"/>
          <p:cNvSpPr txBox="true"/>
          <p:nvPr/>
        </p:nvSpPr>
        <p:spPr>
          <a:xfrm rot="0">
            <a:off x="1161583" y="1873434"/>
            <a:ext cx="16408654" cy="7835525"/>
          </a:xfrm>
          <a:prstGeom prst="rect">
            <a:avLst/>
          </a:prstGeom>
        </p:spPr>
        <p:txBody>
          <a:bodyPr anchor="t" rtlCol="false" tIns="0" lIns="0" bIns="0" rIns="0">
            <a:spAutoFit/>
          </a:bodyPr>
          <a:lstStyle/>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1. M</a:t>
            </a:r>
            <a:r>
              <a:rPr lang="en-US" b="true" sz="2100">
                <a:solidFill>
                  <a:srgbClr val="0E0340"/>
                </a:solidFill>
                <a:latin typeface="TT Chocolates Bold"/>
                <a:ea typeface="TT Chocolates Bold"/>
                <a:cs typeface="TT Chocolates Bold"/>
                <a:sym typeface="TT Chocolates Bold"/>
              </a:rPr>
              <a:t>olecular Graph Neural Networks</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“Neural Message Passing for Quantum Chemistry” – Gilmer et al., ICML 2017</a:t>
            </a:r>
          </a:p>
          <a:p>
            <a:pPr algn="l">
              <a:lnSpc>
                <a:spcPts val="2940"/>
              </a:lnSpc>
              <a:spcBef>
                <a:spcPct val="0"/>
              </a:spcBef>
            </a:pPr>
            <a:r>
              <a:rPr lang="en-US" sz="2100">
                <a:solidFill>
                  <a:srgbClr val="0E0340"/>
                </a:solidFill>
                <a:latin typeface="TT Chocolates"/>
                <a:ea typeface="TT Chocolates"/>
                <a:cs typeface="TT Chocolates"/>
                <a:sym typeface="TT Chocolates"/>
              </a:rPr>
              <a:t>Introduced message-passing GNNs for predicting molecular properties.</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“Graph Attention Networks” – Veličković et al., ICLR 2018</a:t>
            </a:r>
          </a:p>
          <a:p>
            <a:pPr algn="l">
              <a:lnSpc>
                <a:spcPts val="2940"/>
              </a:lnSpc>
              <a:spcBef>
                <a:spcPct val="0"/>
              </a:spcBef>
            </a:pPr>
            <a:r>
              <a:rPr lang="en-US" sz="2100">
                <a:solidFill>
                  <a:srgbClr val="0E0340"/>
                </a:solidFill>
                <a:latin typeface="TT Chocolates"/>
                <a:ea typeface="TT Chocolates"/>
                <a:cs typeface="TT Chocolates"/>
                <a:sym typeface="TT Chocolates"/>
              </a:rPr>
              <a:t>Attention-based GNN for molecular and general graph data.</a:t>
            </a:r>
          </a:p>
          <a:p>
            <a:pPr algn="l">
              <a:lnSpc>
                <a:spcPts val="2940"/>
              </a:lnSpc>
              <a:spcBef>
                <a:spcPct val="0"/>
              </a:spcBef>
            </a:pP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2. Molecular Generation with RNN / SELFIES</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“SELFIES: A Robust Representation of Semantically Constrained Graphs” – Krenn et al., 2020</a:t>
            </a:r>
          </a:p>
          <a:p>
            <a:pPr algn="l">
              <a:lnSpc>
                <a:spcPts val="2940"/>
              </a:lnSpc>
              <a:spcBef>
                <a:spcPct val="0"/>
              </a:spcBef>
            </a:pPr>
            <a:r>
              <a:rPr lang="en-US" sz="2100">
                <a:solidFill>
                  <a:srgbClr val="0E0340"/>
                </a:solidFill>
                <a:latin typeface="TT Chocolates"/>
                <a:ea typeface="TT Chocolates"/>
                <a:cs typeface="TT Chocolates"/>
                <a:sym typeface="TT Chocolates"/>
              </a:rPr>
              <a:t>SELFIES ensure chemically valid sequences for generative models.</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“Molecular Generation with Recurrent Neural Networks” – Segler et al., 2018</a:t>
            </a:r>
          </a:p>
          <a:p>
            <a:pPr algn="l">
              <a:lnSpc>
                <a:spcPts val="2940"/>
              </a:lnSpc>
              <a:spcBef>
                <a:spcPct val="0"/>
              </a:spcBef>
            </a:pPr>
            <a:r>
              <a:rPr lang="en-US" sz="2100">
                <a:solidFill>
                  <a:srgbClr val="0E0340"/>
                </a:solidFill>
                <a:latin typeface="TT Chocolates"/>
                <a:ea typeface="TT Chocolates"/>
                <a:cs typeface="TT Chocolates"/>
                <a:sym typeface="TT Chocolates"/>
              </a:rPr>
              <a:t>Demonstrates SMILES-based RNNs for de novo molecule generation.</a:t>
            </a:r>
          </a:p>
          <a:p>
            <a:pPr algn="l">
              <a:lnSpc>
                <a:spcPts val="2940"/>
              </a:lnSpc>
              <a:spcBef>
                <a:spcPct val="0"/>
              </a:spcBef>
            </a:pP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3. Graph-based Property Prediction</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“Benchmarking Graph Neural Networks for Molecule Property Prediction” – Wu et al., 2018</a:t>
            </a:r>
          </a:p>
          <a:p>
            <a:pPr algn="l">
              <a:lnSpc>
                <a:spcPts val="2940"/>
              </a:lnSpc>
              <a:spcBef>
                <a:spcPct val="0"/>
              </a:spcBef>
            </a:pPr>
            <a:r>
              <a:rPr lang="en-US" sz="2100">
                <a:solidFill>
                  <a:srgbClr val="0E0340"/>
                </a:solidFill>
                <a:latin typeface="TT Chocolates"/>
                <a:ea typeface="TT Chocolates"/>
                <a:cs typeface="TT Chocolates"/>
                <a:sym typeface="TT Chocolates"/>
              </a:rPr>
              <a:t>Extensive comparison of GNN architectures for quantum chemistry datasets.</a:t>
            </a:r>
          </a:p>
          <a:p>
            <a:pPr algn="l">
              <a:lnSpc>
                <a:spcPts val="2940"/>
              </a:lnSpc>
              <a:spcBef>
                <a:spcPct val="0"/>
              </a:spcBef>
            </a:pP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4. Integration of Generation + Property Prediction</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 </a:t>
            </a:r>
            <a:r>
              <a:rPr lang="en-US" sz="2100">
                <a:solidFill>
                  <a:srgbClr val="0E0340"/>
                </a:solidFill>
                <a:latin typeface="TT Chocolates"/>
                <a:ea typeface="TT Chocolates"/>
                <a:cs typeface="TT Chocolates"/>
                <a:sym typeface="TT Chocolates"/>
              </a:rPr>
              <a:t>“Junction Tree Variational Autoencoder for Molecular Graph Generation” – Jin et al., ICML 2018</a:t>
            </a:r>
          </a:p>
          <a:p>
            <a:pPr algn="l">
              <a:lnSpc>
                <a:spcPts val="2940"/>
              </a:lnSpc>
              <a:spcBef>
                <a:spcPct val="0"/>
              </a:spcBef>
            </a:pPr>
            <a:r>
              <a:rPr lang="en-US" sz="2100">
                <a:solidFill>
                  <a:srgbClr val="0E0340"/>
                </a:solidFill>
                <a:latin typeface="TT Chocolates"/>
                <a:ea typeface="TT Chocolates"/>
                <a:cs typeface="TT Chocolates"/>
                <a:sym typeface="TT Chocolates"/>
              </a:rPr>
              <a:t>Generates molecules as graphs while ensuring chemical validity.</a:t>
            </a:r>
          </a:p>
          <a:p>
            <a:pPr algn="l">
              <a:lnSpc>
                <a:spcPts val="2940"/>
              </a:lnSpc>
              <a:spcBef>
                <a:spcPct val="0"/>
              </a:spcBef>
            </a:pPr>
            <a:r>
              <a:rPr lang="en-US" b="true" sz="2100">
                <a:solidFill>
                  <a:srgbClr val="0E0340"/>
                </a:solidFill>
                <a:latin typeface="TT Chocolates Bold"/>
                <a:ea typeface="TT Chocolates Bold"/>
                <a:cs typeface="TT Chocolates Bold"/>
                <a:sym typeface="TT Chocolates Bold"/>
              </a:rPr>
              <a:t>Paper:</a:t>
            </a:r>
            <a:r>
              <a:rPr lang="en-US" sz="2100">
                <a:solidFill>
                  <a:srgbClr val="0E0340"/>
                </a:solidFill>
                <a:latin typeface="TT Chocolates"/>
                <a:ea typeface="TT Chocolates"/>
                <a:cs typeface="TT Chocolates"/>
                <a:sym typeface="TT Chocolates"/>
              </a:rPr>
              <a:t> “GraphAF: A Flow-based Autoregressive Model for Molecular Graph Generation” – Shi et al., NeurIPS 2020</a:t>
            </a:r>
          </a:p>
          <a:p>
            <a:pPr algn="l">
              <a:lnSpc>
                <a:spcPts val="2940"/>
              </a:lnSpc>
              <a:spcBef>
                <a:spcPct val="0"/>
              </a:spcBef>
            </a:pPr>
            <a:r>
              <a:rPr lang="en-US" sz="2100">
                <a:solidFill>
                  <a:srgbClr val="0E0340"/>
                </a:solidFill>
                <a:latin typeface="TT Chocolates"/>
                <a:ea typeface="TT Chocolates"/>
                <a:cs typeface="TT Chocolates"/>
                <a:sym typeface="TT Chocolates"/>
              </a:rPr>
              <a:t>Uses graph-based autoregressive models to generate molecules with target properties.</a:t>
            </a:r>
          </a:p>
          <a:p>
            <a:pPr algn="l">
              <a:lnSpc>
                <a:spcPts val="1152"/>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03621" y="965197"/>
            <a:ext cx="1031367" cy="1241422"/>
          </a:xfrm>
          <a:custGeom>
            <a:avLst/>
            <a:gdLst/>
            <a:ahLst/>
            <a:cxnLst/>
            <a:rect r="r" b="b" t="t" l="l"/>
            <a:pathLst>
              <a:path h="1241422" w="1031367">
                <a:moveTo>
                  <a:pt x="0" y="0"/>
                </a:moveTo>
                <a:lnTo>
                  <a:pt x="1031367" y="0"/>
                </a:lnTo>
                <a:lnTo>
                  <a:pt x="1031367" y="1241422"/>
                </a:lnTo>
                <a:lnTo>
                  <a:pt x="0" y="124142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26574" y="6674977"/>
            <a:ext cx="2508161" cy="2517677"/>
          </a:xfrm>
          <a:custGeom>
            <a:avLst/>
            <a:gdLst/>
            <a:ahLst/>
            <a:cxnLst/>
            <a:rect r="r" b="b" t="t" l="l"/>
            <a:pathLst>
              <a:path h="2517677" w="2508161">
                <a:moveTo>
                  <a:pt x="0" y="0"/>
                </a:moveTo>
                <a:lnTo>
                  <a:pt x="2508161" y="0"/>
                </a:lnTo>
                <a:lnTo>
                  <a:pt x="2508161" y="2517677"/>
                </a:lnTo>
                <a:lnTo>
                  <a:pt x="0" y="25176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5585041" y="2295411"/>
            <a:ext cx="2822572" cy="2134276"/>
          </a:xfrm>
          <a:custGeom>
            <a:avLst/>
            <a:gdLst/>
            <a:ahLst/>
            <a:cxnLst/>
            <a:rect r="r" b="b" t="t" l="l"/>
            <a:pathLst>
              <a:path h="2134276" w="2822572">
                <a:moveTo>
                  <a:pt x="0" y="0"/>
                </a:moveTo>
                <a:lnTo>
                  <a:pt x="2822572" y="0"/>
                </a:lnTo>
                <a:lnTo>
                  <a:pt x="2822572" y="2134276"/>
                </a:lnTo>
                <a:lnTo>
                  <a:pt x="0" y="213427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a:grpSpLocks noChangeAspect="true"/>
          </p:cNvGrpSpPr>
          <p:nvPr/>
        </p:nvGrpSpPr>
        <p:grpSpPr>
          <a:xfrm rot="0">
            <a:off x="13556952" y="2111007"/>
            <a:ext cx="1593847" cy="1312183"/>
            <a:chOff x="0" y="0"/>
            <a:chExt cx="1593850" cy="1312189"/>
          </a:xfrm>
        </p:grpSpPr>
        <p:sp>
          <p:nvSpPr>
            <p:cNvPr name="Freeform 6" id="6"/>
            <p:cNvSpPr/>
            <p:nvPr/>
          </p:nvSpPr>
          <p:spPr>
            <a:xfrm flipH="false" flipV="false" rot="0">
              <a:off x="63500" y="63500"/>
              <a:ext cx="1466850" cy="853948"/>
            </a:xfrm>
            <a:custGeom>
              <a:avLst/>
              <a:gdLst/>
              <a:ahLst/>
              <a:cxnLst/>
              <a:rect r="r" b="b" t="t" l="l"/>
              <a:pathLst>
                <a:path h="853948" w="1466850">
                  <a:moveTo>
                    <a:pt x="645033" y="0"/>
                  </a:moveTo>
                  <a:cubicBezTo>
                    <a:pt x="607822" y="0"/>
                    <a:pt x="570611" y="5207"/>
                    <a:pt x="534543" y="15748"/>
                  </a:cubicBezTo>
                  <a:cubicBezTo>
                    <a:pt x="463677" y="36322"/>
                    <a:pt x="400050" y="76454"/>
                    <a:pt x="350647" y="131318"/>
                  </a:cubicBezTo>
                  <a:cubicBezTo>
                    <a:pt x="306070" y="180975"/>
                    <a:pt x="274828" y="241046"/>
                    <a:pt x="259715" y="305816"/>
                  </a:cubicBezTo>
                  <a:cubicBezTo>
                    <a:pt x="192278" y="309372"/>
                    <a:pt x="128270" y="337693"/>
                    <a:pt x="80264" y="385699"/>
                  </a:cubicBezTo>
                  <a:cubicBezTo>
                    <a:pt x="28956" y="437134"/>
                    <a:pt x="0" y="506857"/>
                    <a:pt x="0" y="579628"/>
                  </a:cubicBezTo>
                  <a:cubicBezTo>
                    <a:pt x="0" y="652399"/>
                    <a:pt x="28956" y="722122"/>
                    <a:pt x="80391" y="773557"/>
                  </a:cubicBezTo>
                  <a:cubicBezTo>
                    <a:pt x="131826" y="824992"/>
                    <a:pt x="201549" y="853821"/>
                    <a:pt x="274320" y="853948"/>
                  </a:cubicBezTo>
                  <a:lnTo>
                    <a:pt x="354711" y="853948"/>
                  </a:lnTo>
                  <a:cubicBezTo>
                    <a:pt x="368681" y="853948"/>
                    <a:pt x="379984" y="842645"/>
                    <a:pt x="379984" y="828675"/>
                  </a:cubicBezTo>
                  <a:cubicBezTo>
                    <a:pt x="379984" y="814705"/>
                    <a:pt x="368681" y="803402"/>
                    <a:pt x="354711" y="803402"/>
                  </a:cubicBezTo>
                  <a:lnTo>
                    <a:pt x="274320" y="803402"/>
                  </a:lnTo>
                  <a:cubicBezTo>
                    <a:pt x="215011" y="803402"/>
                    <a:pt x="158115" y="779780"/>
                    <a:pt x="116078" y="737870"/>
                  </a:cubicBezTo>
                  <a:cubicBezTo>
                    <a:pt x="74041" y="695960"/>
                    <a:pt x="50546" y="638937"/>
                    <a:pt x="50546" y="579628"/>
                  </a:cubicBezTo>
                  <a:cubicBezTo>
                    <a:pt x="50546" y="520319"/>
                    <a:pt x="74168" y="463423"/>
                    <a:pt x="116078" y="421386"/>
                  </a:cubicBezTo>
                  <a:cubicBezTo>
                    <a:pt x="157988" y="379349"/>
                    <a:pt x="214884" y="355854"/>
                    <a:pt x="274320" y="355854"/>
                  </a:cubicBezTo>
                  <a:cubicBezTo>
                    <a:pt x="274574" y="355854"/>
                    <a:pt x="274828" y="355854"/>
                    <a:pt x="275844" y="355981"/>
                  </a:cubicBezTo>
                  <a:cubicBezTo>
                    <a:pt x="276606" y="355981"/>
                    <a:pt x="278384" y="356108"/>
                    <a:pt x="280416" y="356108"/>
                  </a:cubicBezTo>
                  <a:cubicBezTo>
                    <a:pt x="292608" y="356108"/>
                    <a:pt x="303149" y="347345"/>
                    <a:pt x="305308" y="335280"/>
                  </a:cubicBezTo>
                  <a:cubicBezTo>
                    <a:pt x="316611" y="271907"/>
                    <a:pt x="345313" y="212979"/>
                    <a:pt x="388366" y="165100"/>
                  </a:cubicBezTo>
                  <a:cubicBezTo>
                    <a:pt x="431419" y="117221"/>
                    <a:pt x="486918" y="82296"/>
                    <a:pt x="548767" y="64389"/>
                  </a:cubicBezTo>
                  <a:cubicBezTo>
                    <a:pt x="580263" y="55245"/>
                    <a:pt x="612775" y="50673"/>
                    <a:pt x="645160" y="50673"/>
                  </a:cubicBezTo>
                  <a:cubicBezTo>
                    <a:pt x="676402" y="50673"/>
                    <a:pt x="707771" y="54864"/>
                    <a:pt x="738124" y="63373"/>
                  </a:cubicBezTo>
                  <a:cubicBezTo>
                    <a:pt x="800100" y="80772"/>
                    <a:pt x="855980" y="115062"/>
                    <a:pt x="899541" y="162433"/>
                  </a:cubicBezTo>
                  <a:cubicBezTo>
                    <a:pt x="904494" y="167767"/>
                    <a:pt x="911225" y="170561"/>
                    <a:pt x="918210" y="170561"/>
                  </a:cubicBezTo>
                  <a:cubicBezTo>
                    <a:pt x="921766" y="170561"/>
                    <a:pt x="925449" y="169799"/>
                    <a:pt x="928878" y="168148"/>
                  </a:cubicBezTo>
                  <a:cubicBezTo>
                    <a:pt x="950214" y="158242"/>
                    <a:pt x="973455" y="153035"/>
                    <a:pt x="996950" y="153035"/>
                  </a:cubicBezTo>
                  <a:cubicBezTo>
                    <a:pt x="996950" y="153035"/>
                    <a:pt x="996950" y="153035"/>
                    <a:pt x="996950" y="153035"/>
                  </a:cubicBezTo>
                  <a:cubicBezTo>
                    <a:pt x="1032637" y="153162"/>
                    <a:pt x="1067435" y="164973"/>
                    <a:pt x="1095756" y="186690"/>
                  </a:cubicBezTo>
                  <a:cubicBezTo>
                    <a:pt x="1124077" y="208407"/>
                    <a:pt x="1144651" y="238760"/>
                    <a:pt x="1154049" y="273304"/>
                  </a:cubicBezTo>
                  <a:cubicBezTo>
                    <a:pt x="1156843" y="283718"/>
                    <a:pt x="1166114" y="291211"/>
                    <a:pt x="1176909" y="291846"/>
                  </a:cubicBezTo>
                  <a:cubicBezTo>
                    <a:pt x="1243330" y="296037"/>
                    <a:pt x="1305433" y="325882"/>
                    <a:pt x="1350264" y="375031"/>
                  </a:cubicBezTo>
                  <a:cubicBezTo>
                    <a:pt x="1395095" y="424180"/>
                    <a:pt x="1418844" y="488950"/>
                    <a:pt x="1416812" y="555371"/>
                  </a:cubicBezTo>
                  <a:cubicBezTo>
                    <a:pt x="1414780" y="621792"/>
                    <a:pt x="1386840" y="684911"/>
                    <a:pt x="1339088" y="731139"/>
                  </a:cubicBezTo>
                  <a:cubicBezTo>
                    <a:pt x="1291336" y="777367"/>
                    <a:pt x="1227455" y="803275"/>
                    <a:pt x="1161034" y="803275"/>
                  </a:cubicBezTo>
                  <a:cubicBezTo>
                    <a:pt x="1161034" y="803275"/>
                    <a:pt x="1161034" y="803275"/>
                    <a:pt x="1160907" y="803275"/>
                  </a:cubicBezTo>
                  <a:lnTo>
                    <a:pt x="1138301" y="803275"/>
                  </a:lnTo>
                  <a:cubicBezTo>
                    <a:pt x="1124331" y="803275"/>
                    <a:pt x="1113028" y="814578"/>
                    <a:pt x="1113028" y="828548"/>
                  </a:cubicBezTo>
                  <a:cubicBezTo>
                    <a:pt x="1113028" y="842518"/>
                    <a:pt x="1124331" y="853821"/>
                    <a:pt x="1138301" y="853821"/>
                  </a:cubicBezTo>
                  <a:lnTo>
                    <a:pt x="1160780" y="853821"/>
                  </a:lnTo>
                  <a:lnTo>
                    <a:pt x="1175639" y="853440"/>
                  </a:lnTo>
                  <a:cubicBezTo>
                    <a:pt x="1249934" y="849884"/>
                    <a:pt x="1320546" y="819404"/>
                    <a:pt x="1374140" y="767461"/>
                  </a:cubicBezTo>
                  <a:cubicBezTo>
                    <a:pt x="1429004" y="714248"/>
                    <a:pt x="1462024" y="642493"/>
                    <a:pt x="1466850" y="566420"/>
                  </a:cubicBezTo>
                  <a:lnTo>
                    <a:pt x="1466850" y="566420"/>
                  </a:lnTo>
                  <a:lnTo>
                    <a:pt x="1466850" y="528193"/>
                  </a:lnTo>
                  <a:lnTo>
                    <a:pt x="1466850" y="528193"/>
                  </a:lnTo>
                  <a:cubicBezTo>
                    <a:pt x="1462532" y="458851"/>
                    <a:pt x="1434719" y="392811"/>
                    <a:pt x="1387602" y="340995"/>
                  </a:cubicBezTo>
                  <a:cubicBezTo>
                    <a:pt x="1337945" y="286385"/>
                    <a:pt x="1270381" y="251841"/>
                    <a:pt x="1197483" y="243078"/>
                  </a:cubicBezTo>
                  <a:cubicBezTo>
                    <a:pt x="1183513" y="204978"/>
                    <a:pt x="1159002" y="171450"/>
                    <a:pt x="1126490" y="146558"/>
                  </a:cubicBezTo>
                  <a:cubicBezTo>
                    <a:pt x="1089279" y="118110"/>
                    <a:pt x="1043813" y="102616"/>
                    <a:pt x="997077" y="102616"/>
                  </a:cubicBezTo>
                  <a:lnTo>
                    <a:pt x="997077" y="102616"/>
                  </a:lnTo>
                  <a:cubicBezTo>
                    <a:pt x="997077" y="102616"/>
                    <a:pt x="996950" y="102616"/>
                    <a:pt x="996950" y="102616"/>
                  </a:cubicBezTo>
                  <a:cubicBezTo>
                    <a:pt x="972185" y="102616"/>
                    <a:pt x="947674" y="107061"/>
                    <a:pt x="924433" y="115443"/>
                  </a:cubicBezTo>
                  <a:cubicBezTo>
                    <a:pt x="876554" y="67691"/>
                    <a:pt x="817118" y="32893"/>
                    <a:pt x="751713" y="14605"/>
                  </a:cubicBezTo>
                  <a:cubicBezTo>
                    <a:pt x="716788" y="4826"/>
                    <a:pt x="680974" y="0"/>
                    <a:pt x="645033" y="0"/>
                  </a:cubicBezTo>
                  <a:close/>
                </a:path>
              </a:pathLst>
            </a:custGeom>
            <a:solidFill>
              <a:srgbClr val="1C0D3C"/>
            </a:solidFill>
          </p:spPr>
        </p:sp>
        <p:sp>
          <p:nvSpPr>
            <p:cNvPr name="Freeform 7" id="7"/>
            <p:cNvSpPr/>
            <p:nvPr/>
          </p:nvSpPr>
          <p:spPr>
            <a:xfrm flipH="false" flipV="false" rot="0">
              <a:off x="392938" y="530225"/>
              <a:ext cx="834136" cy="274320"/>
            </a:xfrm>
            <a:custGeom>
              <a:avLst/>
              <a:gdLst/>
              <a:ahLst/>
              <a:cxnLst/>
              <a:rect r="r" b="b" t="t" l="l"/>
              <a:pathLst>
                <a:path h="274320" w="834136">
                  <a:moveTo>
                    <a:pt x="783590" y="75819"/>
                  </a:moveTo>
                  <a:cubicBezTo>
                    <a:pt x="783590" y="61849"/>
                    <a:pt x="772287" y="50546"/>
                    <a:pt x="758317" y="50546"/>
                  </a:cubicBezTo>
                  <a:lnTo>
                    <a:pt x="75819" y="50546"/>
                  </a:lnTo>
                  <a:cubicBezTo>
                    <a:pt x="61849" y="50546"/>
                    <a:pt x="50546" y="61849"/>
                    <a:pt x="50546" y="75819"/>
                  </a:cubicBezTo>
                  <a:lnTo>
                    <a:pt x="50546" y="198501"/>
                  </a:lnTo>
                  <a:cubicBezTo>
                    <a:pt x="50546" y="212471"/>
                    <a:pt x="61849" y="223774"/>
                    <a:pt x="75819" y="223774"/>
                  </a:cubicBezTo>
                  <a:lnTo>
                    <a:pt x="758317" y="223774"/>
                  </a:lnTo>
                  <a:cubicBezTo>
                    <a:pt x="772287" y="223774"/>
                    <a:pt x="783590" y="212471"/>
                    <a:pt x="783590" y="198501"/>
                  </a:cubicBezTo>
                  <a:lnTo>
                    <a:pt x="783590" y="75819"/>
                  </a:lnTo>
                  <a:close/>
                  <a:moveTo>
                    <a:pt x="834136" y="198501"/>
                  </a:moveTo>
                  <a:cubicBezTo>
                    <a:pt x="834136" y="240411"/>
                    <a:pt x="800227" y="274320"/>
                    <a:pt x="758317" y="274320"/>
                  </a:cubicBezTo>
                  <a:lnTo>
                    <a:pt x="75819" y="274320"/>
                  </a:lnTo>
                  <a:cubicBezTo>
                    <a:pt x="33909" y="274320"/>
                    <a:pt x="0" y="240411"/>
                    <a:pt x="0" y="198501"/>
                  </a:cubicBezTo>
                  <a:lnTo>
                    <a:pt x="0" y="75819"/>
                  </a:lnTo>
                  <a:cubicBezTo>
                    <a:pt x="0" y="33909"/>
                    <a:pt x="33909" y="0"/>
                    <a:pt x="75819" y="0"/>
                  </a:cubicBezTo>
                  <a:lnTo>
                    <a:pt x="758317" y="0"/>
                  </a:lnTo>
                  <a:cubicBezTo>
                    <a:pt x="800227" y="0"/>
                    <a:pt x="834136" y="33909"/>
                    <a:pt x="834136" y="75819"/>
                  </a:cubicBezTo>
                  <a:lnTo>
                    <a:pt x="834136" y="198501"/>
                  </a:lnTo>
                  <a:close/>
                </a:path>
              </a:pathLst>
            </a:custGeom>
            <a:solidFill>
              <a:srgbClr val="B4B4B4"/>
            </a:solidFill>
          </p:spPr>
        </p:sp>
        <p:sp>
          <p:nvSpPr>
            <p:cNvPr name="Freeform 8" id="8"/>
            <p:cNvSpPr/>
            <p:nvPr/>
          </p:nvSpPr>
          <p:spPr>
            <a:xfrm flipH="false" flipV="false" rot="0">
              <a:off x="392938" y="753999"/>
              <a:ext cx="834136" cy="274320"/>
            </a:xfrm>
            <a:custGeom>
              <a:avLst/>
              <a:gdLst/>
              <a:ahLst/>
              <a:cxnLst/>
              <a:rect r="r" b="b" t="t" l="l"/>
              <a:pathLst>
                <a:path h="274320" w="834136">
                  <a:moveTo>
                    <a:pt x="783590" y="75819"/>
                  </a:moveTo>
                  <a:cubicBezTo>
                    <a:pt x="783590" y="61849"/>
                    <a:pt x="772287" y="50546"/>
                    <a:pt x="758317" y="50546"/>
                  </a:cubicBezTo>
                  <a:lnTo>
                    <a:pt x="75819" y="50546"/>
                  </a:lnTo>
                  <a:cubicBezTo>
                    <a:pt x="61849" y="50546"/>
                    <a:pt x="50546" y="61849"/>
                    <a:pt x="50546" y="75819"/>
                  </a:cubicBezTo>
                  <a:lnTo>
                    <a:pt x="50546" y="198501"/>
                  </a:lnTo>
                  <a:cubicBezTo>
                    <a:pt x="50546" y="212471"/>
                    <a:pt x="61849" y="223774"/>
                    <a:pt x="75819" y="223774"/>
                  </a:cubicBezTo>
                  <a:lnTo>
                    <a:pt x="758317" y="223774"/>
                  </a:lnTo>
                  <a:cubicBezTo>
                    <a:pt x="772287" y="223774"/>
                    <a:pt x="783590" y="212471"/>
                    <a:pt x="783590" y="198501"/>
                  </a:cubicBezTo>
                  <a:lnTo>
                    <a:pt x="783590" y="75819"/>
                  </a:lnTo>
                  <a:close/>
                  <a:moveTo>
                    <a:pt x="834136" y="198501"/>
                  </a:moveTo>
                  <a:cubicBezTo>
                    <a:pt x="834136" y="240411"/>
                    <a:pt x="800227" y="274320"/>
                    <a:pt x="758317" y="274320"/>
                  </a:cubicBezTo>
                  <a:lnTo>
                    <a:pt x="75819" y="274320"/>
                  </a:lnTo>
                  <a:cubicBezTo>
                    <a:pt x="33909" y="274320"/>
                    <a:pt x="0" y="240411"/>
                    <a:pt x="0" y="198501"/>
                  </a:cubicBezTo>
                  <a:lnTo>
                    <a:pt x="0" y="75819"/>
                  </a:lnTo>
                  <a:cubicBezTo>
                    <a:pt x="0" y="33909"/>
                    <a:pt x="33909" y="0"/>
                    <a:pt x="75819" y="0"/>
                  </a:cubicBezTo>
                  <a:lnTo>
                    <a:pt x="758317" y="0"/>
                  </a:lnTo>
                  <a:cubicBezTo>
                    <a:pt x="800227" y="0"/>
                    <a:pt x="834136" y="33909"/>
                    <a:pt x="834136" y="75819"/>
                  </a:cubicBezTo>
                  <a:lnTo>
                    <a:pt x="834136" y="198501"/>
                  </a:lnTo>
                  <a:close/>
                </a:path>
              </a:pathLst>
            </a:custGeom>
            <a:solidFill>
              <a:srgbClr val="B4B4B4"/>
            </a:solidFill>
          </p:spPr>
        </p:sp>
        <p:sp>
          <p:nvSpPr>
            <p:cNvPr name="Freeform 9" id="9"/>
            <p:cNvSpPr/>
            <p:nvPr/>
          </p:nvSpPr>
          <p:spPr>
            <a:xfrm flipH="false" flipV="false" rot="0">
              <a:off x="392938" y="977773"/>
              <a:ext cx="834136" cy="270891"/>
            </a:xfrm>
            <a:custGeom>
              <a:avLst/>
              <a:gdLst/>
              <a:ahLst/>
              <a:cxnLst/>
              <a:rect r="r" b="b" t="t" l="l"/>
              <a:pathLst>
                <a:path h="270891" w="834136">
                  <a:moveTo>
                    <a:pt x="758317" y="50546"/>
                  </a:moveTo>
                  <a:cubicBezTo>
                    <a:pt x="772287" y="50546"/>
                    <a:pt x="783590" y="61849"/>
                    <a:pt x="783590" y="75819"/>
                  </a:cubicBezTo>
                  <a:lnTo>
                    <a:pt x="783590" y="198501"/>
                  </a:lnTo>
                  <a:cubicBezTo>
                    <a:pt x="783590" y="212471"/>
                    <a:pt x="772287" y="223774"/>
                    <a:pt x="758317" y="223774"/>
                  </a:cubicBezTo>
                  <a:lnTo>
                    <a:pt x="75819" y="223774"/>
                  </a:lnTo>
                  <a:cubicBezTo>
                    <a:pt x="61849" y="223774"/>
                    <a:pt x="50546" y="212471"/>
                    <a:pt x="50546" y="198501"/>
                  </a:cubicBezTo>
                  <a:lnTo>
                    <a:pt x="50546" y="75819"/>
                  </a:lnTo>
                  <a:cubicBezTo>
                    <a:pt x="50546" y="61849"/>
                    <a:pt x="61849" y="50546"/>
                    <a:pt x="75819" y="50546"/>
                  </a:cubicBezTo>
                  <a:close/>
                  <a:moveTo>
                    <a:pt x="75819" y="0"/>
                  </a:moveTo>
                  <a:cubicBezTo>
                    <a:pt x="33909" y="0"/>
                    <a:pt x="0" y="33909"/>
                    <a:pt x="0" y="75819"/>
                  </a:cubicBezTo>
                  <a:lnTo>
                    <a:pt x="0" y="198501"/>
                  </a:lnTo>
                  <a:cubicBezTo>
                    <a:pt x="0" y="232537"/>
                    <a:pt x="22352" y="261366"/>
                    <a:pt x="53213" y="270891"/>
                  </a:cubicBezTo>
                  <a:lnTo>
                    <a:pt x="780923" y="270891"/>
                  </a:lnTo>
                  <a:cubicBezTo>
                    <a:pt x="811784" y="261239"/>
                    <a:pt x="834136" y="232537"/>
                    <a:pt x="834136" y="198501"/>
                  </a:cubicBezTo>
                  <a:lnTo>
                    <a:pt x="834136" y="75819"/>
                  </a:lnTo>
                  <a:cubicBezTo>
                    <a:pt x="834136" y="33909"/>
                    <a:pt x="800227" y="0"/>
                    <a:pt x="758317" y="0"/>
                  </a:cubicBezTo>
                  <a:close/>
                </a:path>
              </a:pathLst>
            </a:custGeom>
            <a:solidFill>
              <a:srgbClr val="B4B4B4"/>
            </a:solidFill>
          </p:spPr>
        </p:sp>
        <p:sp>
          <p:nvSpPr>
            <p:cNvPr name="Freeform 10" id="10"/>
            <p:cNvSpPr/>
            <p:nvPr/>
          </p:nvSpPr>
          <p:spPr>
            <a:xfrm flipH="false" flipV="false" rot="0">
              <a:off x="519303" y="642112"/>
              <a:ext cx="404495" cy="50546"/>
            </a:xfrm>
            <a:custGeom>
              <a:avLst/>
              <a:gdLst/>
              <a:ahLst/>
              <a:cxnLst/>
              <a:rect r="r" b="b" t="t" l="l"/>
              <a:pathLst>
                <a:path h="50546" w="404495">
                  <a:moveTo>
                    <a:pt x="379222" y="0"/>
                  </a:moveTo>
                  <a:cubicBezTo>
                    <a:pt x="393192" y="0"/>
                    <a:pt x="404495" y="11303"/>
                    <a:pt x="404495" y="25273"/>
                  </a:cubicBezTo>
                  <a:cubicBezTo>
                    <a:pt x="404495" y="39243"/>
                    <a:pt x="393192" y="50546"/>
                    <a:pt x="379222" y="50546"/>
                  </a:cubicBezTo>
                  <a:lnTo>
                    <a:pt x="25273" y="50546"/>
                  </a:lnTo>
                  <a:cubicBezTo>
                    <a:pt x="11303" y="50546"/>
                    <a:pt x="0" y="39243"/>
                    <a:pt x="0" y="25273"/>
                  </a:cubicBezTo>
                  <a:cubicBezTo>
                    <a:pt x="0" y="11303"/>
                    <a:pt x="11303" y="0"/>
                    <a:pt x="25273" y="0"/>
                  </a:cubicBezTo>
                  <a:lnTo>
                    <a:pt x="379222" y="0"/>
                  </a:lnTo>
                  <a:close/>
                </a:path>
              </a:pathLst>
            </a:custGeom>
            <a:solidFill>
              <a:srgbClr val="B4B4B4"/>
            </a:solidFill>
          </p:spPr>
        </p:sp>
        <p:sp>
          <p:nvSpPr>
            <p:cNvPr name="Freeform 11" id="11"/>
            <p:cNvSpPr/>
            <p:nvPr/>
          </p:nvSpPr>
          <p:spPr>
            <a:xfrm flipH="false" flipV="false" rot="0">
              <a:off x="999617" y="642112"/>
              <a:ext cx="101092" cy="50546"/>
            </a:xfrm>
            <a:custGeom>
              <a:avLst/>
              <a:gdLst/>
              <a:ahLst/>
              <a:cxnLst/>
              <a:rect r="r" b="b" t="t" l="l"/>
              <a:pathLst>
                <a:path h="50546" w="101092">
                  <a:moveTo>
                    <a:pt x="75819" y="0"/>
                  </a:moveTo>
                  <a:cubicBezTo>
                    <a:pt x="89789" y="0"/>
                    <a:pt x="101092" y="11303"/>
                    <a:pt x="101092" y="25273"/>
                  </a:cubicBezTo>
                  <a:cubicBezTo>
                    <a:pt x="101092" y="39243"/>
                    <a:pt x="89789" y="50546"/>
                    <a:pt x="75819" y="50546"/>
                  </a:cubicBezTo>
                  <a:lnTo>
                    <a:pt x="25273" y="50546"/>
                  </a:lnTo>
                  <a:cubicBezTo>
                    <a:pt x="11303" y="50546"/>
                    <a:pt x="0" y="39243"/>
                    <a:pt x="0" y="25273"/>
                  </a:cubicBezTo>
                  <a:cubicBezTo>
                    <a:pt x="0" y="11303"/>
                    <a:pt x="11303" y="0"/>
                    <a:pt x="25273" y="0"/>
                  </a:cubicBezTo>
                  <a:lnTo>
                    <a:pt x="75819" y="0"/>
                  </a:lnTo>
                  <a:close/>
                </a:path>
              </a:pathLst>
            </a:custGeom>
            <a:solidFill>
              <a:srgbClr val="B4B4B4"/>
            </a:solidFill>
          </p:spPr>
        </p:sp>
        <p:sp>
          <p:nvSpPr>
            <p:cNvPr name="Freeform 12" id="12"/>
            <p:cNvSpPr/>
            <p:nvPr/>
          </p:nvSpPr>
          <p:spPr>
            <a:xfrm flipH="false" flipV="false" rot="0">
              <a:off x="519303" y="865886"/>
              <a:ext cx="404495" cy="50546"/>
            </a:xfrm>
            <a:custGeom>
              <a:avLst/>
              <a:gdLst/>
              <a:ahLst/>
              <a:cxnLst/>
              <a:rect r="r" b="b" t="t" l="l"/>
              <a:pathLst>
                <a:path h="50546" w="404495">
                  <a:moveTo>
                    <a:pt x="379222" y="0"/>
                  </a:moveTo>
                  <a:cubicBezTo>
                    <a:pt x="393192" y="0"/>
                    <a:pt x="404495" y="11303"/>
                    <a:pt x="404495" y="25273"/>
                  </a:cubicBezTo>
                  <a:cubicBezTo>
                    <a:pt x="404495" y="39243"/>
                    <a:pt x="393192" y="50546"/>
                    <a:pt x="379222" y="50546"/>
                  </a:cubicBezTo>
                  <a:lnTo>
                    <a:pt x="25273" y="50546"/>
                  </a:lnTo>
                  <a:cubicBezTo>
                    <a:pt x="11303" y="50546"/>
                    <a:pt x="0" y="39243"/>
                    <a:pt x="0" y="25273"/>
                  </a:cubicBezTo>
                  <a:cubicBezTo>
                    <a:pt x="0" y="11303"/>
                    <a:pt x="11303" y="0"/>
                    <a:pt x="25273" y="0"/>
                  </a:cubicBezTo>
                  <a:lnTo>
                    <a:pt x="379222" y="0"/>
                  </a:lnTo>
                  <a:close/>
                </a:path>
              </a:pathLst>
            </a:custGeom>
            <a:solidFill>
              <a:srgbClr val="B4B4B4"/>
            </a:solidFill>
          </p:spPr>
        </p:sp>
        <p:sp>
          <p:nvSpPr>
            <p:cNvPr name="Freeform 13" id="13"/>
            <p:cNvSpPr/>
            <p:nvPr/>
          </p:nvSpPr>
          <p:spPr>
            <a:xfrm flipH="false" flipV="false" rot="0">
              <a:off x="999617" y="865886"/>
              <a:ext cx="101092" cy="50546"/>
            </a:xfrm>
            <a:custGeom>
              <a:avLst/>
              <a:gdLst/>
              <a:ahLst/>
              <a:cxnLst/>
              <a:rect r="r" b="b" t="t" l="l"/>
              <a:pathLst>
                <a:path h="50546" w="101092">
                  <a:moveTo>
                    <a:pt x="75819" y="0"/>
                  </a:moveTo>
                  <a:cubicBezTo>
                    <a:pt x="89789" y="0"/>
                    <a:pt x="101092" y="11303"/>
                    <a:pt x="101092" y="25273"/>
                  </a:cubicBezTo>
                  <a:cubicBezTo>
                    <a:pt x="101092" y="39243"/>
                    <a:pt x="89789" y="50546"/>
                    <a:pt x="75819" y="50546"/>
                  </a:cubicBezTo>
                  <a:lnTo>
                    <a:pt x="25273" y="50546"/>
                  </a:lnTo>
                  <a:cubicBezTo>
                    <a:pt x="11303" y="50546"/>
                    <a:pt x="0" y="39243"/>
                    <a:pt x="0" y="25273"/>
                  </a:cubicBezTo>
                  <a:cubicBezTo>
                    <a:pt x="0" y="11303"/>
                    <a:pt x="11303" y="0"/>
                    <a:pt x="25273" y="0"/>
                  </a:cubicBezTo>
                  <a:lnTo>
                    <a:pt x="75819" y="0"/>
                  </a:lnTo>
                  <a:close/>
                </a:path>
              </a:pathLst>
            </a:custGeom>
            <a:solidFill>
              <a:srgbClr val="B4B4B4"/>
            </a:solidFill>
          </p:spPr>
        </p:sp>
        <p:sp>
          <p:nvSpPr>
            <p:cNvPr name="Freeform 14" id="14"/>
            <p:cNvSpPr/>
            <p:nvPr/>
          </p:nvSpPr>
          <p:spPr>
            <a:xfrm flipH="false" flipV="false" rot="0">
              <a:off x="519303" y="1089660"/>
              <a:ext cx="404495" cy="50546"/>
            </a:xfrm>
            <a:custGeom>
              <a:avLst/>
              <a:gdLst/>
              <a:ahLst/>
              <a:cxnLst/>
              <a:rect r="r" b="b" t="t" l="l"/>
              <a:pathLst>
                <a:path h="50546" w="404495">
                  <a:moveTo>
                    <a:pt x="379222" y="0"/>
                  </a:moveTo>
                  <a:cubicBezTo>
                    <a:pt x="393192" y="0"/>
                    <a:pt x="404495" y="11303"/>
                    <a:pt x="404495" y="25273"/>
                  </a:cubicBezTo>
                  <a:cubicBezTo>
                    <a:pt x="404495" y="39243"/>
                    <a:pt x="393192" y="50546"/>
                    <a:pt x="379222" y="50546"/>
                  </a:cubicBezTo>
                  <a:lnTo>
                    <a:pt x="25273" y="50546"/>
                  </a:lnTo>
                  <a:cubicBezTo>
                    <a:pt x="11303" y="50546"/>
                    <a:pt x="0" y="39243"/>
                    <a:pt x="0" y="25273"/>
                  </a:cubicBezTo>
                  <a:cubicBezTo>
                    <a:pt x="0" y="11303"/>
                    <a:pt x="11303" y="0"/>
                    <a:pt x="25273" y="0"/>
                  </a:cubicBezTo>
                  <a:lnTo>
                    <a:pt x="379222" y="0"/>
                  </a:lnTo>
                  <a:close/>
                </a:path>
              </a:pathLst>
            </a:custGeom>
            <a:solidFill>
              <a:srgbClr val="B4B4B4"/>
            </a:solidFill>
          </p:spPr>
        </p:sp>
        <p:sp>
          <p:nvSpPr>
            <p:cNvPr name="Freeform 15" id="15"/>
            <p:cNvSpPr/>
            <p:nvPr/>
          </p:nvSpPr>
          <p:spPr>
            <a:xfrm flipH="false" flipV="false" rot="0">
              <a:off x="999617" y="1089660"/>
              <a:ext cx="101092" cy="50546"/>
            </a:xfrm>
            <a:custGeom>
              <a:avLst/>
              <a:gdLst/>
              <a:ahLst/>
              <a:cxnLst/>
              <a:rect r="r" b="b" t="t" l="l"/>
              <a:pathLst>
                <a:path h="50546" w="101092">
                  <a:moveTo>
                    <a:pt x="75819" y="0"/>
                  </a:moveTo>
                  <a:cubicBezTo>
                    <a:pt x="89789" y="0"/>
                    <a:pt x="101092" y="11303"/>
                    <a:pt x="101092" y="25273"/>
                  </a:cubicBezTo>
                  <a:cubicBezTo>
                    <a:pt x="101092" y="39243"/>
                    <a:pt x="89789" y="50546"/>
                    <a:pt x="75819" y="50546"/>
                  </a:cubicBezTo>
                  <a:lnTo>
                    <a:pt x="25273" y="50546"/>
                  </a:lnTo>
                  <a:cubicBezTo>
                    <a:pt x="11303" y="50546"/>
                    <a:pt x="0" y="39243"/>
                    <a:pt x="0" y="25273"/>
                  </a:cubicBezTo>
                  <a:cubicBezTo>
                    <a:pt x="0" y="11303"/>
                    <a:pt x="11303" y="0"/>
                    <a:pt x="25273" y="0"/>
                  </a:cubicBezTo>
                  <a:lnTo>
                    <a:pt x="75819" y="0"/>
                  </a:lnTo>
                  <a:close/>
                </a:path>
              </a:pathLst>
            </a:custGeom>
            <a:solidFill>
              <a:srgbClr val="B4B4B4"/>
            </a:solidFill>
          </p:spPr>
        </p:sp>
      </p:grpSp>
      <p:sp>
        <p:nvSpPr>
          <p:cNvPr name="Freeform 16" id="16"/>
          <p:cNvSpPr/>
          <p:nvPr/>
        </p:nvSpPr>
        <p:spPr>
          <a:xfrm flipH="false" flipV="false" rot="0">
            <a:off x="5645563" y="7271890"/>
            <a:ext cx="2009775" cy="1771650"/>
          </a:xfrm>
          <a:custGeom>
            <a:avLst/>
            <a:gdLst/>
            <a:ahLst/>
            <a:cxnLst/>
            <a:rect r="r" b="b" t="t" l="l"/>
            <a:pathLst>
              <a:path h="1771650" w="2009775">
                <a:moveTo>
                  <a:pt x="0" y="0"/>
                </a:moveTo>
                <a:lnTo>
                  <a:pt x="2009775" y="0"/>
                </a:lnTo>
                <a:lnTo>
                  <a:pt x="2009775" y="1771650"/>
                </a:lnTo>
                <a:lnTo>
                  <a:pt x="0" y="1771650"/>
                </a:lnTo>
                <a:lnTo>
                  <a:pt x="0" y="0"/>
                </a:lnTo>
                <a:close/>
              </a:path>
            </a:pathLst>
          </a:custGeom>
          <a:blipFill>
            <a:blip r:embed="rId8"/>
            <a:stretch>
              <a:fillRect l="0" t="0" r="0" b="0"/>
            </a:stretch>
          </a:blipFill>
        </p:spPr>
      </p:sp>
      <p:grpSp>
        <p:nvGrpSpPr>
          <p:cNvPr name="Group 17" id="17"/>
          <p:cNvGrpSpPr>
            <a:grpSpLocks noChangeAspect="true"/>
          </p:cNvGrpSpPr>
          <p:nvPr/>
        </p:nvGrpSpPr>
        <p:grpSpPr>
          <a:xfrm rot="0">
            <a:off x="79258" y="3675307"/>
            <a:ext cx="998391" cy="1244175"/>
            <a:chOff x="0" y="0"/>
            <a:chExt cx="998398" cy="1244168"/>
          </a:xfrm>
        </p:grpSpPr>
        <p:sp>
          <p:nvSpPr>
            <p:cNvPr name="Freeform 18" id="18"/>
            <p:cNvSpPr/>
            <p:nvPr/>
          </p:nvSpPr>
          <p:spPr>
            <a:xfrm flipH="false" flipV="false" rot="0">
              <a:off x="63500" y="65532"/>
              <a:ext cx="864489" cy="1110234"/>
            </a:xfrm>
            <a:custGeom>
              <a:avLst/>
              <a:gdLst/>
              <a:ahLst/>
              <a:cxnLst/>
              <a:rect r="r" b="b" t="t" l="l"/>
              <a:pathLst>
                <a:path h="1110234" w="864489">
                  <a:moveTo>
                    <a:pt x="135001" y="0"/>
                  </a:moveTo>
                  <a:cubicBezTo>
                    <a:pt x="60706" y="0"/>
                    <a:pt x="0" y="60960"/>
                    <a:pt x="0" y="135382"/>
                  </a:cubicBezTo>
                  <a:lnTo>
                    <a:pt x="0" y="974852"/>
                  </a:lnTo>
                  <a:cubicBezTo>
                    <a:pt x="0" y="1049274"/>
                    <a:pt x="60706" y="1110234"/>
                    <a:pt x="135001" y="1110234"/>
                  </a:cubicBezTo>
                  <a:lnTo>
                    <a:pt x="729107" y="1110234"/>
                  </a:lnTo>
                  <a:cubicBezTo>
                    <a:pt x="803402" y="1110234"/>
                    <a:pt x="864108" y="1049274"/>
                    <a:pt x="864108" y="974852"/>
                  </a:cubicBezTo>
                  <a:lnTo>
                    <a:pt x="864108" y="433324"/>
                  </a:lnTo>
                  <a:cubicBezTo>
                    <a:pt x="864108" y="429641"/>
                    <a:pt x="863473" y="426212"/>
                    <a:pt x="862203" y="422783"/>
                  </a:cubicBezTo>
                  <a:cubicBezTo>
                    <a:pt x="860933" y="419354"/>
                    <a:pt x="858901" y="416433"/>
                    <a:pt x="856361" y="413893"/>
                  </a:cubicBezTo>
                  <a:cubicBezTo>
                    <a:pt x="853821" y="411353"/>
                    <a:pt x="850900" y="409321"/>
                    <a:pt x="847598" y="407924"/>
                  </a:cubicBezTo>
                  <a:cubicBezTo>
                    <a:pt x="844296" y="406527"/>
                    <a:pt x="840740" y="405765"/>
                    <a:pt x="837184" y="405765"/>
                  </a:cubicBezTo>
                  <a:cubicBezTo>
                    <a:pt x="833628" y="405765"/>
                    <a:pt x="830072" y="406527"/>
                    <a:pt x="826770" y="407924"/>
                  </a:cubicBezTo>
                  <a:cubicBezTo>
                    <a:pt x="823468" y="409321"/>
                    <a:pt x="820547" y="411353"/>
                    <a:pt x="818007" y="413893"/>
                  </a:cubicBezTo>
                  <a:cubicBezTo>
                    <a:pt x="815467" y="416433"/>
                    <a:pt x="813562" y="419481"/>
                    <a:pt x="812165" y="422783"/>
                  </a:cubicBezTo>
                  <a:cubicBezTo>
                    <a:pt x="810768" y="426085"/>
                    <a:pt x="810133" y="429641"/>
                    <a:pt x="810260" y="433324"/>
                  </a:cubicBezTo>
                  <a:lnTo>
                    <a:pt x="810260" y="974979"/>
                  </a:lnTo>
                  <a:cubicBezTo>
                    <a:pt x="810260" y="1020191"/>
                    <a:pt x="774319" y="1056259"/>
                    <a:pt x="729234" y="1056259"/>
                  </a:cubicBezTo>
                  <a:lnTo>
                    <a:pt x="135001" y="1056259"/>
                  </a:lnTo>
                  <a:cubicBezTo>
                    <a:pt x="89916" y="1056259"/>
                    <a:pt x="53975" y="1020191"/>
                    <a:pt x="53975" y="974979"/>
                  </a:cubicBezTo>
                  <a:lnTo>
                    <a:pt x="53975" y="135382"/>
                  </a:lnTo>
                  <a:cubicBezTo>
                    <a:pt x="53975" y="90170"/>
                    <a:pt x="89916" y="54102"/>
                    <a:pt x="135001" y="54102"/>
                  </a:cubicBezTo>
                  <a:lnTo>
                    <a:pt x="506476" y="54102"/>
                  </a:lnTo>
                  <a:cubicBezTo>
                    <a:pt x="508889" y="54102"/>
                    <a:pt x="510667" y="56515"/>
                    <a:pt x="512953" y="56769"/>
                  </a:cubicBezTo>
                  <a:lnTo>
                    <a:pt x="512953" y="243713"/>
                  </a:lnTo>
                  <a:cubicBezTo>
                    <a:pt x="512953" y="303276"/>
                    <a:pt x="561594" y="352044"/>
                    <a:pt x="620903" y="352044"/>
                  </a:cubicBezTo>
                  <a:lnTo>
                    <a:pt x="837057" y="352044"/>
                  </a:lnTo>
                  <a:cubicBezTo>
                    <a:pt x="842518" y="352044"/>
                    <a:pt x="847471" y="350520"/>
                    <a:pt x="852043" y="347472"/>
                  </a:cubicBezTo>
                  <a:cubicBezTo>
                    <a:pt x="856615" y="344424"/>
                    <a:pt x="859917" y="340360"/>
                    <a:pt x="861949" y="335280"/>
                  </a:cubicBezTo>
                  <a:cubicBezTo>
                    <a:pt x="863981" y="330200"/>
                    <a:pt x="864489" y="324993"/>
                    <a:pt x="863473" y="319659"/>
                  </a:cubicBezTo>
                  <a:cubicBezTo>
                    <a:pt x="862457" y="314325"/>
                    <a:pt x="859917" y="309626"/>
                    <a:pt x="856107" y="305816"/>
                  </a:cubicBezTo>
                  <a:lnTo>
                    <a:pt x="582930" y="31750"/>
                  </a:lnTo>
                  <a:cubicBezTo>
                    <a:pt x="562737" y="11430"/>
                    <a:pt x="535178" y="0"/>
                    <a:pt x="506603" y="0"/>
                  </a:cubicBezTo>
                  <a:lnTo>
                    <a:pt x="135001" y="0"/>
                  </a:lnTo>
                  <a:close/>
                  <a:moveTo>
                    <a:pt x="567055" y="92456"/>
                  </a:moveTo>
                  <a:lnTo>
                    <a:pt x="771906" y="297942"/>
                  </a:lnTo>
                  <a:lnTo>
                    <a:pt x="621030" y="297942"/>
                  </a:lnTo>
                  <a:cubicBezTo>
                    <a:pt x="590931" y="297942"/>
                    <a:pt x="567055" y="274066"/>
                    <a:pt x="567055" y="243840"/>
                  </a:cubicBezTo>
                  <a:lnTo>
                    <a:pt x="567055" y="92456"/>
                  </a:lnTo>
                  <a:close/>
                  <a:moveTo>
                    <a:pt x="438785" y="599694"/>
                  </a:moveTo>
                  <a:cubicBezTo>
                    <a:pt x="387604" y="599694"/>
                    <a:pt x="350901" y="627634"/>
                    <a:pt x="350901" y="669925"/>
                  </a:cubicBezTo>
                  <a:cubicBezTo>
                    <a:pt x="350901" y="704342"/>
                    <a:pt x="373380" y="726313"/>
                    <a:pt x="419354" y="735457"/>
                  </a:cubicBezTo>
                  <a:lnTo>
                    <a:pt x="443738" y="740283"/>
                  </a:lnTo>
                  <a:cubicBezTo>
                    <a:pt x="472567" y="746252"/>
                    <a:pt x="483489" y="754888"/>
                    <a:pt x="483489" y="770001"/>
                  </a:cubicBezTo>
                  <a:cubicBezTo>
                    <a:pt x="483489" y="786892"/>
                    <a:pt x="465963" y="799465"/>
                    <a:pt x="440182" y="799465"/>
                  </a:cubicBezTo>
                  <a:cubicBezTo>
                    <a:pt x="418211" y="799465"/>
                    <a:pt x="400177" y="791464"/>
                    <a:pt x="392684" y="773811"/>
                  </a:cubicBezTo>
                  <a:cubicBezTo>
                    <a:pt x="386969" y="763524"/>
                    <a:pt x="380365" y="759714"/>
                    <a:pt x="370586" y="759714"/>
                  </a:cubicBezTo>
                  <a:cubicBezTo>
                    <a:pt x="358140" y="759714"/>
                    <a:pt x="349377" y="768223"/>
                    <a:pt x="349377" y="780923"/>
                  </a:cubicBezTo>
                  <a:cubicBezTo>
                    <a:pt x="349377" y="785241"/>
                    <a:pt x="350266" y="789686"/>
                    <a:pt x="351917" y="793877"/>
                  </a:cubicBezTo>
                  <a:cubicBezTo>
                    <a:pt x="361188" y="819150"/>
                    <a:pt x="391668" y="838200"/>
                    <a:pt x="439039" y="838200"/>
                  </a:cubicBezTo>
                  <a:cubicBezTo>
                    <a:pt x="496443" y="838200"/>
                    <a:pt x="531749" y="809752"/>
                    <a:pt x="531749" y="764667"/>
                  </a:cubicBezTo>
                  <a:cubicBezTo>
                    <a:pt x="531749" y="729615"/>
                    <a:pt x="510667" y="709930"/>
                    <a:pt x="461899" y="700151"/>
                  </a:cubicBezTo>
                  <a:lnTo>
                    <a:pt x="437642" y="695198"/>
                  </a:lnTo>
                  <a:cubicBezTo>
                    <a:pt x="410337" y="689737"/>
                    <a:pt x="399415" y="680974"/>
                    <a:pt x="399415" y="666750"/>
                  </a:cubicBezTo>
                  <a:cubicBezTo>
                    <a:pt x="399415" y="649859"/>
                    <a:pt x="415163" y="638556"/>
                    <a:pt x="438912" y="638556"/>
                  </a:cubicBezTo>
                  <a:cubicBezTo>
                    <a:pt x="458724" y="638556"/>
                    <a:pt x="473456" y="645668"/>
                    <a:pt x="481203" y="663194"/>
                  </a:cubicBezTo>
                  <a:cubicBezTo>
                    <a:pt x="486664" y="673100"/>
                    <a:pt x="493395" y="677418"/>
                    <a:pt x="504190" y="677418"/>
                  </a:cubicBezTo>
                  <a:cubicBezTo>
                    <a:pt x="516509" y="677418"/>
                    <a:pt x="524764" y="669544"/>
                    <a:pt x="524764" y="658114"/>
                  </a:cubicBezTo>
                  <a:cubicBezTo>
                    <a:pt x="524764" y="653923"/>
                    <a:pt x="524129" y="650621"/>
                    <a:pt x="522986" y="647319"/>
                  </a:cubicBezTo>
                  <a:cubicBezTo>
                    <a:pt x="512826" y="617220"/>
                    <a:pt x="481076" y="599567"/>
                    <a:pt x="438912" y="599567"/>
                  </a:cubicBezTo>
                  <a:close/>
                  <a:moveTo>
                    <a:pt x="223266" y="599694"/>
                  </a:moveTo>
                  <a:cubicBezTo>
                    <a:pt x="157099" y="599694"/>
                    <a:pt x="114935" y="644652"/>
                    <a:pt x="114935" y="719074"/>
                  </a:cubicBezTo>
                  <a:cubicBezTo>
                    <a:pt x="114935" y="793623"/>
                    <a:pt x="156337" y="838327"/>
                    <a:pt x="224536" y="838327"/>
                  </a:cubicBezTo>
                  <a:cubicBezTo>
                    <a:pt x="268097" y="838327"/>
                    <a:pt x="302387" y="818642"/>
                    <a:pt x="316738" y="786765"/>
                  </a:cubicBezTo>
                  <a:cubicBezTo>
                    <a:pt x="319151" y="781177"/>
                    <a:pt x="320421" y="775970"/>
                    <a:pt x="320421" y="770636"/>
                  </a:cubicBezTo>
                  <a:cubicBezTo>
                    <a:pt x="320421" y="757809"/>
                    <a:pt x="311531" y="749173"/>
                    <a:pt x="297942" y="749173"/>
                  </a:cubicBezTo>
                  <a:cubicBezTo>
                    <a:pt x="287782" y="749173"/>
                    <a:pt x="281686" y="753491"/>
                    <a:pt x="276733" y="764413"/>
                  </a:cubicBezTo>
                  <a:cubicBezTo>
                    <a:pt x="266319" y="787654"/>
                    <a:pt x="248158" y="798576"/>
                    <a:pt x="224028" y="798576"/>
                  </a:cubicBezTo>
                  <a:cubicBezTo>
                    <a:pt x="187198" y="798576"/>
                    <a:pt x="163957" y="768223"/>
                    <a:pt x="163957" y="718947"/>
                  </a:cubicBezTo>
                  <a:cubicBezTo>
                    <a:pt x="163957" y="670306"/>
                    <a:pt x="187452" y="639826"/>
                    <a:pt x="223774" y="639826"/>
                  </a:cubicBezTo>
                  <a:cubicBezTo>
                    <a:pt x="246761" y="639826"/>
                    <a:pt x="265557" y="651764"/>
                    <a:pt x="276098" y="675259"/>
                  </a:cubicBezTo>
                  <a:cubicBezTo>
                    <a:pt x="281305" y="686435"/>
                    <a:pt x="288290" y="691261"/>
                    <a:pt x="299085" y="691261"/>
                  </a:cubicBezTo>
                  <a:cubicBezTo>
                    <a:pt x="311785" y="691261"/>
                    <a:pt x="320294" y="683133"/>
                    <a:pt x="320294" y="670433"/>
                  </a:cubicBezTo>
                  <a:cubicBezTo>
                    <a:pt x="320294" y="664718"/>
                    <a:pt x="318643" y="658368"/>
                    <a:pt x="315468" y="652399"/>
                  </a:cubicBezTo>
                  <a:cubicBezTo>
                    <a:pt x="299720" y="619125"/>
                    <a:pt x="266319" y="599948"/>
                    <a:pt x="223266" y="599948"/>
                  </a:cubicBezTo>
                  <a:close/>
                  <a:moveTo>
                    <a:pt x="572135" y="600456"/>
                  </a:moveTo>
                  <a:cubicBezTo>
                    <a:pt x="557022" y="600456"/>
                    <a:pt x="546735" y="609727"/>
                    <a:pt x="546735" y="623316"/>
                  </a:cubicBezTo>
                  <a:cubicBezTo>
                    <a:pt x="546735" y="627888"/>
                    <a:pt x="547497" y="632460"/>
                    <a:pt x="549148" y="636905"/>
                  </a:cubicBezTo>
                  <a:lnTo>
                    <a:pt x="613283" y="809498"/>
                  </a:lnTo>
                  <a:cubicBezTo>
                    <a:pt x="620268" y="829183"/>
                    <a:pt x="631444" y="837438"/>
                    <a:pt x="650240" y="837438"/>
                  </a:cubicBezTo>
                  <a:cubicBezTo>
                    <a:pt x="668909" y="837438"/>
                    <a:pt x="680085" y="829056"/>
                    <a:pt x="687070" y="809625"/>
                  </a:cubicBezTo>
                  <a:lnTo>
                    <a:pt x="751459" y="635635"/>
                  </a:lnTo>
                  <a:cubicBezTo>
                    <a:pt x="753110" y="631317"/>
                    <a:pt x="753872" y="626872"/>
                    <a:pt x="753872" y="622681"/>
                  </a:cubicBezTo>
                  <a:cubicBezTo>
                    <a:pt x="753872" y="609600"/>
                    <a:pt x="743839" y="600456"/>
                    <a:pt x="729234" y="600456"/>
                  </a:cubicBezTo>
                  <a:cubicBezTo>
                    <a:pt x="716661" y="600456"/>
                    <a:pt x="709422" y="606044"/>
                    <a:pt x="705485" y="618998"/>
                  </a:cubicBezTo>
                  <a:lnTo>
                    <a:pt x="651637" y="784733"/>
                  </a:lnTo>
                  <a:lnTo>
                    <a:pt x="650494" y="784733"/>
                  </a:lnTo>
                  <a:lnTo>
                    <a:pt x="596646" y="619506"/>
                  </a:lnTo>
                  <a:cubicBezTo>
                    <a:pt x="592709" y="606425"/>
                    <a:pt x="585089" y="600456"/>
                    <a:pt x="572135" y="600456"/>
                  </a:cubicBezTo>
                  <a:close/>
                </a:path>
              </a:pathLst>
            </a:custGeom>
            <a:solidFill>
              <a:srgbClr val="000000"/>
            </a:solidFill>
          </p:spPr>
        </p:sp>
        <p:sp>
          <p:nvSpPr>
            <p:cNvPr name="Freeform 19" id="19"/>
            <p:cNvSpPr/>
            <p:nvPr/>
          </p:nvSpPr>
          <p:spPr>
            <a:xfrm flipH="false" flipV="false" rot="0">
              <a:off x="63500" y="63500"/>
              <a:ext cx="871347" cy="1117219"/>
            </a:xfrm>
            <a:custGeom>
              <a:avLst/>
              <a:gdLst/>
              <a:ahLst/>
              <a:cxnLst/>
              <a:rect r="r" b="b" t="t" l="l"/>
              <a:pathLst>
                <a:path h="1117219" w="871347">
                  <a:moveTo>
                    <a:pt x="0" y="1117219"/>
                  </a:moveTo>
                  <a:lnTo>
                    <a:pt x="871347" y="1117219"/>
                  </a:lnTo>
                  <a:lnTo>
                    <a:pt x="871347" y="0"/>
                  </a:lnTo>
                  <a:lnTo>
                    <a:pt x="0" y="0"/>
                  </a:lnTo>
                  <a:close/>
                </a:path>
              </a:pathLst>
            </a:custGeom>
            <a:solidFill>
              <a:srgbClr val="000000">
                <a:alpha val="0"/>
              </a:srgbClr>
            </a:solidFill>
          </p:spPr>
        </p:sp>
      </p:grpSp>
      <p:grpSp>
        <p:nvGrpSpPr>
          <p:cNvPr name="Group 20" id="20"/>
          <p:cNvGrpSpPr>
            <a:grpSpLocks noChangeAspect="true"/>
          </p:cNvGrpSpPr>
          <p:nvPr/>
        </p:nvGrpSpPr>
        <p:grpSpPr>
          <a:xfrm rot="0">
            <a:off x="1066867" y="1028700"/>
            <a:ext cx="903475" cy="1115406"/>
            <a:chOff x="0" y="0"/>
            <a:chExt cx="903478" cy="1115403"/>
          </a:xfrm>
        </p:grpSpPr>
        <p:sp>
          <p:nvSpPr>
            <p:cNvPr name="Freeform 21" id="21"/>
            <p:cNvSpPr/>
            <p:nvPr/>
          </p:nvSpPr>
          <p:spPr>
            <a:xfrm flipH="false" flipV="false" rot="0">
              <a:off x="0" y="0"/>
              <a:ext cx="903478" cy="1115441"/>
            </a:xfrm>
            <a:custGeom>
              <a:avLst/>
              <a:gdLst/>
              <a:ahLst/>
              <a:cxnLst/>
              <a:rect r="r" b="b" t="t" l="l"/>
              <a:pathLst>
                <a:path h="1115441" w="903478">
                  <a:moveTo>
                    <a:pt x="0" y="1115441"/>
                  </a:moveTo>
                  <a:lnTo>
                    <a:pt x="903478" y="1115441"/>
                  </a:lnTo>
                  <a:lnTo>
                    <a:pt x="903478" y="0"/>
                  </a:lnTo>
                  <a:lnTo>
                    <a:pt x="0" y="0"/>
                  </a:lnTo>
                  <a:close/>
                </a:path>
              </a:pathLst>
            </a:custGeom>
            <a:solidFill>
              <a:srgbClr val="000000">
                <a:alpha val="0"/>
              </a:srgbClr>
            </a:solidFill>
          </p:spPr>
        </p:sp>
      </p:grpSp>
      <p:grpSp>
        <p:nvGrpSpPr>
          <p:cNvPr name="Group 22" id="22"/>
          <p:cNvGrpSpPr>
            <a:grpSpLocks noChangeAspect="true"/>
          </p:cNvGrpSpPr>
          <p:nvPr/>
        </p:nvGrpSpPr>
        <p:grpSpPr>
          <a:xfrm rot="0">
            <a:off x="1134094" y="3675307"/>
            <a:ext cx="998391" cy="1244175"/>
            <a:chOff x="0" y="0"/>
            <a:chExt cx="998398" cy="1244168"/>
          </a:xfrm>
        </p:grpSpPr>
        <p:sp>
          <p:nvSpPr>
            <p:cNvPr name="Freeform 23" id="23"/>
            <p:cNvSpPr/>
            <p:nvPr/>
          </p:nvSpPr>
          <p:spPr>
            <a:xfrm flipH="false" flipV="false" rot="0">
              <a:off x="63500" y="65532"/>
              <a:ext cx="864489" cy="1110234"/>
            </a:xfrm>
            <a:custGeom>
              <a:avLst/>
              <a:gdLst/>
              <a:ahLst/>
              <a:cxnLst/>
              <a:rect r="r" b="b" t="t" l="l"/>
              <a:pathLst>
                <a:path h="1110234" w="864489">
                  <a:moveTo>
                    <a:pt x="135001" y="0"/>
                  </a:moveTo>
                  <a:cubicBezTo>
                    <a:pt x="60706" y="0"/>
                    <a:pt x="0" y="60960"/>
                    <a:pt x="0" y="135382"/>
                  </a:cubicBezTo>
                  <a:lnTo>
                    <a:pt x="0" y="974852"/>
                  </a:lnTo>
                  <a:cubicBezTo>
                    <a:pt x="0" y="1049274"/>
                    <a:pt x="60706" y="1110234"/>
                    <a:pt x="135001" y="1110234"/>
                  </a:cubicBezTo>
                  <a:lnTo>
                    <a:pt x="729107" y="1110234"/>
                  </a:lnTo>
                  <a:cubicBezTo>
                    <a:pt x="803402" y="1110234"/>
                    <a:pt x="864108" y="1049274"/>
                    <a:pt x="864108" y="974852"/>
                  </a:cubicBezTo>
                  <a:lnTo>
                    <a:pt x="864108" y="433324"/>
                  </a:lnTo>
                  <a:cubicBezTo>
                    <a:pt x="864108" y="429641"/>
                    <a:pt x="863473" y="426212"/>
                    <a:pt x="862203" y="422783"/>
                  </a:cubicBezTo>
                  <a:cubicBezTo>
                    <a:pt x="860933" y="419354"/>
                    <a:pt x="858901" y="416433"/>
                    <a:pt x="856361" y="413893"/>
                  </a:cubicBezTo>
                  <a:cubicBezTo>
                    <a:pt x="853821" y="411353"/>
                    <a:pt x="850900" y="409321"/>
                    <a:pt x="847598" y="407924"/>
                  </a:cubicBezTo>
                  <a:cubicBezTo>
                    <a:pt x="844296" y="406527"/>
                    <a:pt x="840740" y="405765"/>
                    <a:pt x="837184" y="405765"/>
                  </a:cubicBezTo>
                  <a:cubicBezTo>
                    <a:pt x="833628" y="405765"/>
                    <a:pt x="830072" y="406527"/>
                    <a:pt x="826770" y="407924"/>
                  </a:cubicBezTo>
                  <a:cubicBezTo>
                    <a:pt x="823468" y="409321"/>
                    <a:pt x="820547" y="411353"/>
                    <a:pt x="818007" y="413893"/>
                  </a:cubicBezTo>
                  <a:cubicBezTo>
                    <a:pt x="815467" y="416433"/>
                    <a:pt x="813562" y="419481"/>
                    <a:pt x="812165" y="422783"/>
                  </a:cubicBezTo>
                  <a:cubicBezTo>
                    <a:pt x="810768" y="426085"/>
                    <a:pt x="810133" y="429641"/>
                    <a:pt x="810260" y="433324"/>
                  </a:cubicBezTo>
                  <a:lnTo>
                    <a:pt x="810260" y="974979"/>
                  </a:lnTo>
                  <a:cubicBezTo>
                    <a:pt x="810260" y="1020191"/>
                    <a:pt x="774319" y="1056259"/>
                    <a:pt x="729234" y="1056259"/>
                  </a:cubicBezTo>
                  <a:lnTo>
                    <a:pt x="135001" y="1056259"/>
                  </a:lnTo>
                  <a:cubicBezTo>
                    <a:pt x="89916" y="1056259"/>
                    <a:pt x="53975" y="1020191"/>
                    <a:pt x="53975" y="974979"/>
                  </a:cubicBezTo>
                  <a:lnTo>
                    <a:pt x="53975" y="135382"/>
                  </a:lnTo>
                  <a:cubicBezTo>
                    <a:pt x="53975" y="90170"/>
                    <a:pt x="89916" y="54102"/>
                    <a:pt x="135001" y="54102"/>
                  </a:cubicBezTo>
                  <a:lnTo>
                    <a:pt x="506476" y="54102"/>
                  </a:lnTo>
                  <a:cubicBezTo>
                    <a:pt x="508889" y="54102"/>
                    <a:pt x="510667" y="56515"/>
                    <a:pt x="512953" y="56769"/>
                  </a:cubicBezTo>
                  <a:lnTo>
                    <a:pt x="512953" y="243713"/>
                  </a:lnTo>
                  <a:cubicBezTo>
                    <a:pt x="512953" y="303276"/>
                    <a:pt x="561594" y="352044"/>
                    <a:pt x="620903" y="352044"/>
                  </a:cubicBezTo>
                  <a:lnTo>
                    <a:pt x="837057" y="352044"/>
                  </a:lnTo>
                  <a:cubicBezTo>
                    <a:pt x="842518" y="352044"/>
                    <a:pt x="847471" y="350520"/>
                    <a:pt x="852043" y="347472"/>
                  </a:cubicBezTo>
                  <a:cubicBezTo>
                    <a:pt x="856615" y="344424"/>
                    <a:pt x="859917" y="340360"/>
                    <a:pt x="861949" y="335280"/>
                  </a:cubicBezTo>
                  <a:cubicBezTo>
                    <a:pt x="863981" y="330200"/>
                    <a:pt x="864489" y="324993"/>
                    <a:pt x="863473" y="319659"/>
                  </a:cubicBezTo>
                  <a:cubicBezTo>
                    <a:pt x="862457" y="314325"/>
                    <a:pt x="859917" y="309626"/>
                    <a:pt x="856107" y="305816"/>
                  </a:cubicBezTo>
                  <a:lnTo>
                    <a:pt x="582930" y="31750"/>
                  </a:lnTo>
                  <a:cubicBezTo>
                    <a:pt x="562737" y="11430"/>
                    <a:pt x="535178" y="0"/>
                    <a:pt x="506603" y="0"/>
                  </a:cubicBezTo>
                  <a:lnTo>
                    <a:pt x="135001" y="0"/>
                  </a:lnTo>
                  <a:close/>
                  <a:moveTo>
                    <a:pt x="567055" y="92456"/>
                  </a:moveTo>
                  <a:lnTo>
                    <a:pt x="771906" y="297942"/>
                  </a:lnTo>
                  <a:lnTo>
                    <a:pt x="621030" y="297942"/>
                  </a:lnTo>
                  <a:cubicBezTo>
                    <a:pt x="590931" y="297942"/>
                    <a:pt x="567055" y="274066"/>
                    <a:pt x="567055" y="243840"/>
                  </a:cubicBezTo>
                  <a:lnTo>
                    <a:pt x="567055" y="92456"/>
                  </a:lnTo>
                  <a:close/>
                  <a:moveTo>
                    <a:pt x="438785" y="599694"/>
                  </a:moveTo>
                  <a:cubicBezTo>
                    <a:pt x="387604" y="599694"/>
                    <a:pt x="350901" y="627634"/>
                    <a:pt x="350901" y="669925"/>
                  </a:cubicBezTo>
                  <a:cubicBezTo>
                    <a:pt x="350901" y="704342"/>
                    <a:pt x="373380" y="726313"/>
                    <a:pt x="419354" y="735457"/>
                  </a:cubicBezTo>
                  <a:lnTo>
                    <a:pt x="443738" y="740283"/>
                  </a:lnTo>
                  <a:cubicBezTo>
                    <a:pt x="472567" y="746252"/>
                    <a:pt x="483489" y="754888"/>
                    <a:pt x="483489" y="770001"/>
                  </a:cubicBezTo>
                  <a:cubicBezTo>
                    <a:pt x="483489" y="786892"/>
                    <a:pt x="465963" y="799465"/>
                    <a:pt x="440182" y="799465"/>
                  </a:cubicBezTo>
                  <a:cubicBezTo>
                    <a:pt x="418211" y="799465"/>
                    <a:pt x="400177" y="791464"/>
                    <a:pt x="392684" y="773811"/>
                  </a:cubicBezTo>
                  <a:cubicBezTo>
                    <a:pt x="386969" y="763524"/>
                    <a:pt x="380365" y="759714"/>
                    <a:pt x="370586" y="759714"/>
                  </a:cubicBezTo>
                  <a:cubicBezTo>
                    <a:pt x="358140" y="759714"/>
                    <a:pt x="349377" y="768223"/>
                    <a:pt x="349377" y="780923"/>
                  </a:cubicBezTo>
                  <a:cubicBezTo>
                    <a:pt x="349377" y="785241"/>
                    <a:pt x="350266" y="789686"/>
                    <a:pt x="351917" y="793877"/>
                  </a:cubicBezTo>
                  <a:cubicBezTo>
                    <a:pt x="361188" y="819150"/>
                    <a:pt x="391668" y="838200"/>
                    <a:pt x="439039" y="838200"/>
                  </a:cubicBezTo>
                  <a:cubicBezTo>
                    <a:pt x="496443" y="838200"/>
                    <a:pt x="531749" y="809752"/>
                    <a:pt x="531749" y="764667"/>
                  </a:cubicBezTo>
                  <a:cubicBezTo>
                    <a:pt x="531749" y="729615"/>
                    <a:pt x="510667" y="709930"/>
                    <a:pt x="461899" y="700151"/>
                  </a:cubicBezTo>
                  <a:lnTo>
                    <a:pt x="437642" y="695198"/>
                  </a:lnTo>
                  <a:cubicBezTo>
                    <a:pt x="410337" y="689737"/>
                    <a:pt x="399415" y="680974"/>
                    <a:pt x="399415" y="666750"/>
                  </a:cubicBezTo>
                  <a:cubicBezTo>
                    <a:pt x="399415" y="649859"/>
                    <a:pt x="415163" y="638556"/>
                    <a:pt x="438912" y="638556"/>
                  </a:cubicBezTo>
                  <a:cubicBezTo>
                    <a:pt x="458724" y="638556"/>
                    <a:pt x="473456" y="645668"/>
                    <a:pt x="481203" y="663194"/>
                  </a:cubicBezTo>
                  <a:cubicBezTo>
                    <a:pt x="486664" y="673100"/>
                    <a:pt x="493395" y="677418"/>
                    <a:pt x="504190" y="677418"/>
                  </a:cubicBezTo>
                  <a:cubicBezTo>
                    <a:pt x="516509" y="677418"/>
                    <a:pt x="524764" y="669544"/>
                    <a:pt x="524764" y="658114"/>
                  </a:cubicBezTo>
                  <a:cubicBezTo>
                    <a:pt x="524764" y="653923"/>
                    <a:pt x="524129" y="650621"/>
                    <a:pt x="522986" y="647319"/>
                  </a:cubicBezTo>
                  <a:cubicBezTo>
                    <a:pt x="512826" y="617220"/>
                    <a:pt x="481076" y="599567"/>
                    <a:pt x="438912" y="599567"/>
                  </a:cubicBezTo>
                  <a:close/>
                  <a:moveTo>
                    <a:pt x="223266" y="599694"/>
                  </a:moveTo>
                  <a:cubicBezTo>
                    <a:pt x="157099" y="599694"/>
                    <a:pt x="114935" y="644652"/>
                    <a:pt x="114935" y="719074"/>
                  </a:cubicBezTo>
                  <a:cubicBezTo>
                    <a:pt x="114935" y="793623"/>
                    <a:pt x="156337" y="838327"/>
                    <a:pt x="224536" y="838327"/>
                  </a:cubicBezTo>
                  <a:cubicBezTo>
                    <a:pt x="268097" y="838327"/>
                    <a:pt x="302387" y="818642"/>
                    <a:pt x="316738" y="786765"/>
                  </a:cubicBezTo>
                  <a:cubicBezTo>
                    <a:pt x="319151" y="781177"/>
                    <a:pt x="320421" y="775970"/>
                    <a:pt x="320421" y="770636"/>
                  </a:cubicBezTo>
                  <a:cubicBezTo>
                    <a:pt x="320421" y="757809"/>
                    <a:pt x="311531" y="749173"/>
                    <a:pt x="297942" y="749173"/>
                  </a:cubicBezTo>
                  <a:cubicBezTo>
                    <a:pt x="287782" y="749173"/>
                    <a:pt x="281686" y="753491"/>
                    <a:pt x="276733" y="764413"/>
                  </a:cubicBezTo>
                  <a:cubicBezTo>
                    <a:pt x="266319" y="787654"/>
                    <a:pt x="248158" y="798576"/>
                    <a:pt x="224028" y="798576"/>
                  </a:cubicBezTo>
                  <a:cubicBezTo>
                    <a:pt x="187198" y="798576"/>
                    <a:pt x="163957" y="768223"/>
                    <a:pt x="163957" y="718947"/>
                  </a:cubicBezTo>
                  <a:cubicBezTo>
                    <a:pt x="163957" y="670306"/>
                    <a:pt x="187452" y="639826"/>
                    <a:pt x="223774" y="639826"/>
                  </a:cubicBezTo>
                  <a:cubicBezTo>
                    <a:pt x="246761" y="639826"/>
                    <a:pt x="265557" y="651764"/>
                    <a:pt x="276098" y="675259"/>
                  </a:cubicBezTo>
                  <a:cubicBezTo>
                    <a:pt x="281305" y="686435"/>
                    <a:pt x="288290" y="691261"/>
                    <a:pt x="299085" y="691261"/>
                  </a:cubicBezTo>
                  <a:cubicBezTo>
                    <a:pt x="311785" y="691261"/>
                    <a:pt x="320294" y="683133"/>
                    <a:pt x="320294" y="670433"/>
                  </a:cubicBezTo>
                  <a:cubicBezTo>
                    <a:pt x="320294" y="664718"/>
                    <a:pt x="318643" y="658368"/>
                    <a:pt x="315468" y="652399"/>
                  </a:cubicBezTo>
                  <a:cubicBezTo>
                    <a:pt x="299720" y="619125"/>
                    <a:pt x="266319" y="599948"/>
                    <a:pt x="223266" y="599948"/>
                  </a:cubicBezTo>
                  <a:close/>
                  <a:moveTo>
                    <a:pt x="572135" y="600456"/>
                  </a:moveTo>
                  <a:cubicBezTo>
                    <a:pt x="557022" y="600456"/>
                    <a:pt x="546735" y="609727"/>
                    <a:pt x="546735" y="623316"/>
                  </a:cubicBezTo>
                  <a:cubicBezTo>
                    <a:pt x="546735" y="627888"/>
                    <a:pt x="547497" y="632460"/>
                    <a:pt x="549148" y="636905"/>
                  </a:cubicBezTo>
                  <a:lnTo>
                    <a:pt x="613283" y="809498"/>
                  </a:lnTo>
                  <a:cubicBezTo>
                    <a:pt x="620268" y="829183"/>
                    <a:pt x="631444" y="837438"/>
                    <a:pt x="650240" y="837438"/>
                  </a:cubicBezTo>
                  <a:cubicBezTo>
                    <a:pt x="668909" y="837438"/>
                    <a:pt x="680085" y="829056"/>
                    <a:pt x="687070" y="809625"/>
                  </a:cubicBezTo>
                  <a:lnTo>
                    <a:pt x="751459" y="635635"/>
                  </a:lnTo>
                  <a:cubicBezTo>
                    <a:pt x="753110" y="631317"/>
                    <a:pt x="753872" y="626872"/>
                    <a:pt x="753872" y="622681"/>
                  </a:cubicBezTo>
                  <a:cubicBezTo>
                    <a:pt x="753872" y="609600"/>
                    <a:pt x="743839" y="600456"/>
                    <a:pt x="729234" y="600456"/>
                  </a:cubicBezTo>
                  <a:cubicBezTo>
                    <a:pt x="716661" y="600456"/>
                    <a:pt x="709422" y="606044"/>
                    <a:pt x="705485" y="618998"/>
                  </a:cubicBezTo>
                  <a:lnTo>
                    <a:pt x="651637" y="784733"/>
                  </a:lnTo>
                  <a:lnTo>
                    <a:pt x="650494" y="784733"/>
                  </a:lnTo>
                  <a:lnTo>
                    <a:pt x="596646" y="619506"/>
                  </a:lnTo>
                  <a:cubicBezTo>
                    <a:pt x="592709" y="606425"/>
                    <a:pt x="585089" y="600456"/>
                    <a:pt x="572135" y="600456"/>
                  </a:cubicBezTo>
                  <a:close/>
                </a:path>
              </a:pathLst>
            </a:custGeom>
            <a:solidFill>
              <a:srgbClr val="000000"/>
            </a:solidFill>
          </p:spPr>
        </p:sp>
        <p:sp>
          <p:nvSpPr>
            <p:cNvPr name="Freeform 24" id="24"/>
            <p:cNvSpPr/>
            <p:nvPr/>
          </p:nvSpPr>
          <p:spPr>
            <a:xfrm flipH="false" flipV="false" rot="0">
              <a:off x="63500" y="63500"/>
              <a:ext cx="871347" cy="1117219"/>
            </a:xfrm>
            <a:custGeom>
              <a:avLst/>
              <a:gdLst/>
              <a:ahLst/>
              <a:cxnLst/>
              <a:rect r="r" b="b" t="t" l="l"/>
              <a:pathLst>
                <a:path h="1117219" w="871347">
                  <a:moveTo>
                    <a:pt x="0" y="1117219"/>
                  </a:moveTo>
                  <a:lnTo>
                    <a:pt x="871347" y="1117219"/>
                  </a:lnTo>
                  <a:lnTo>
                    <a:pt x="871347" y="0"/>
                  </a:lnTo>
                  <a:lnTo>
                    <a:pt x="0" y="0"/>
                  </a:lnTo>
                  <a:close/>
                </a:path>
              </a:pathLst>
            </a:custGeom>
            <a:solidFill>
              <a:srgbClr val="000000">
                <a:alpha val="0"/>
              </a:srgbClr>
            </a:solidFill>
          </p:spPr>
        </p:sp>
      </p:grpSp>
      <p:grpSp>
        <p:nvGrpSpPr>
          <p:cNvPr name="Group 25" id="25"/>
          <p:cNvGrpSpPr>
            <a:grpSpLocks noChangeAspect="true"/>
          </p:cNvGrpSpPr>
          <p:nvPr/>
        </p:nvGrpSpPr>
        <p:grpSpPr>
          <a:xfrm rot="0">
            <a:off x="390049" y="6738471"/>
            <a:ext cx="2382164" cy="2387308"/>
            <a:chOff x="0" y="0"/>
            <a:chExt cx="2382164" cy="2387308"/>
          </a:xfrm>
        </p:grpSpPr>
        <p:sp>
          <p:nvSpPr>
            <p:cNvPr name="Freeform 26" id="26"/>
            <p:cNvSpPr/>
            <p:nvPr/>
          </p:nvSpPr>
          <p:spPr>
            <a:xfrm flipH="false" flipV="false" rot="0">
              <a:off x="0" y="0"/>
              <a:ext cx="2382139" cy="2387346"/>
            </a:xfrm>
            <a:custGeom>
              <a:avLst/>
              <a:gdLst/>
              <a:ahLst/>
              <a:cxnLst/>
              <a:rect r="r" b="b" t="t" l="l"/>
              <a:pathLst>
                <a:path h="2387346" w="2382139">
                  <a:moveTo>
                    <a:pt x="0" y="2387346"/>
                  </a:moveTo>
                  <a:lnTo>
                    <a:pt x="2382139" y="2387346"/>
                  </a:lnTo>
                  <a:lnTo>
                    <a:pt x="2382139" y="0"/>
                  </a:lnTo>
                  <a:lnTo>
                    <a:pt x="0" y="0"/>
                  </a:lnTo>
                  <a:close/>
                </a:path>
              </a:pathLst>
            </a:custGeom>
            <a:solidFill>
              <a:srgbClr val="000000">
                <a:alpha val="0"/>
              </a:srgbClr>
            </a:solidFill>
          </p:spPr>
        </p:sp>
      </p:grpSp>
      <p:grpSp>
        <p:nvGrpSpPr>
          <p:cNvPr name="Group 27" id="27"/>
          <p:cNvGrpSpPr>
            <a:grpSpLocks noChangeAspect="true"/>
          </p:cNvGrpSpPr>
          <p:nvPr/>
        </p:nvGrpSpPr>
        <p:grpSpPr>
          <a:xfrm rot="0">
            <a:off x="2186464" y="3675307"/>
            <a:ext cx="998391" cy="1244175"/>
            <a:chOff x="0" y="0"/>
            <a:chExt cx="998398" cy="1244168"/>
          </a:xfrm>
        </p:grpSpPr>
        <p:sp>
          <p:nvSpPr>
            <p:cNvPr name="Freeform 28" id="28"/>
            <p:cNvSpPr/>
            <p:nvPr/>
          </p:nvSpPr>
          <p:spPr>
            <a:xfrm flipH="false" flipV="false" rot="0">
              <a:off x="63500" y="65532"/>
              <a:ext cx="864489" cy="1110234"/>
            </a:xfrm>
            <a:custGeom>
              <a:avLst/>
              <a:gdLst/>
              <a:ahLst/>
              <a:cxnLst/>
              <a:rect r="r" b="b" t="t" l="l"/>
              <a:pathLst>
                <a:path h="1110234" w="864489">
                  <a:moveTo>
                    <a:pt x="135001" y="0"/>
                  </a:moveTo>
                  <a:cubicBezTo>
                    <a:pt x="60706" y="0"/>
                    <a:pt x="0" y="60960"/>
                    <a:pt x="0" y="135382"/>
                  </a:cubicBezTo>
                  <a:lnTo>
                    <a:pt x="0" y="974852"/>
                  </a:lnTo>
                  <a:cubicBezTo>
                    <a:pt x="0" y="1049274"/>
                    <a:pt x="60706" y="1110234"/>
                    <a:pt x="135001" y="1110234"/>
                  </a:cubicBezTo>
                  <a:lnTo>
                    <a:pt x="729107" y="1110234"/>
                  </a:lnTo>
                  <a:cubicBezTo>
                    <a:pt x="803402" y="1110234"/>
                    <a:pt x="864108" y="1049274"/>
                    <a:pt x="864108" y="974852"/>
                  </a:cubicBezTo>
                  <a:lnTo>
                    <a:pt x="864108" y="433324"/>
                  </a:lnTo>
                  <a:cubicBezTo>
                    <a:pt x="864108" y="429641"/>
                    <a:pt x="863473" y="426212"/>
                    <a:pt x="862203" y="422783"/>
                  </a:cubicBezTo>
                  <a:cubicBezTo>
                    <a:pt x="860933" y="419354"/>
                    <a:pt x="858901" y="416433"/>
                    <a:pt x="856361" y="413893"/>
                  </a:cubicBezTo>
                  <a:cubicBezTo>
                    <a:pt x="853821" y="411353"/>
                    <a:pt x="850900" y="409321"/>
                    <a:pt x="847598" y="407924"/>
                  </a:cubicBezTo>
                  <a:cubicBezTo>
                    <a:pt x="844296" y="406527"/>
                    <a:pt x="840740" y="405765"/>
                    <a:pt x="837184" y="405765"/>
                  </a:cubicBezTo>
                  <a:cubicBezTo>
                    <a:pt x="833628" y="405765"/>
                    <a:pt x="830072" y="406527"/>
                    <a:pt x="826770" y="407924"/>
                  </a:cubicBezTo>
                  <a:cubicBezTo>
                    <a:pt x="823468" y="409321"/>
                    <a:pt x="820547" y="411353"/>
                    <a:pt x="818007" y="413893"/>
                  </a:cubicBezTo>
                  <a:cubicBezTo>
                    <a:pt x="815467" y="416433"/>
                    <a:pt x="813562" y="419481"/>
                    <a:pt x="812165" y="422783"/>
                  </a:cubicBezTo>
                  <a:cubicBezTo>
                    <a:pt x="810768" y="426085"/>
                    <a:pt x="810133" y="429641"/>
                    <a:pt x="810260" y="433324"/>
                  </a:cubicBezTo>
                  <a:lnTo>
                    <a:pt x="810260" y="974979"/>
                  </a:lnTo>
                  <a:cubicBezTo>
                    <a:pt x="810260" y="1020191"/>
                    <a:pt x="774319" y="1056259"/>
                    <a:pt x="729234" y="1056259"/>
                  </a:cubicBezTo>
                  <a:lnTo>
                    <a:pt x="135001" y="1056259"/>
                  </a:lnTo>
                  <a:cubicBezTo>
                    <a:pt x="89916" y="1056259"/>
                    <a:pt x="53975" y="1020191"/>
                    <a:pt x="53975" y="974979"/>
                  </a:cubicBezTo>
                  <a:lnTo>
                    <a:pt x="53975" y="135382"/>
                  </a:lnTo>
                  <a:cubicBezTo>
                    <a:pt x="53975" y="90170"/>
                    <a:pt x="89916" y="54102"/>
                    <a:pt x="135001" y="54102"/>
                  </a:cubicBezTo>
                  <a:lnTo>
                    <a:pt x="506476" y="54102"/>
                  </a:lnTo>
                  <a:cubicBezTo>
                    <a:pt x="508889" y="54102"/>
                    <a:pt x="510667" y="56515"/>
                    <a:pt x="512953" y="56769"/>
                  </a:cubicBezTo>
                  <a:lnTo>
                    <a:pt x="512953" y="243713"/>
                  </a:lnTo>
                  <a:cubicBezTo>
                    <a:pt x="512953" y="303276"/>
                    <a:pt x="561594" y="352044"/>
                    <a:pt x="620903" y="352044"/>
                  </a:cubicBezTo>
                  <a:lnTo>
                    <a:pt x="837057" y="352044"/>
                  </a:lnTo>
                  <a:cubicBezTo>
                    <a:pt x="842518" y="352044"/>
                    <a:pt x="847471" y="350520"/>
                    <a:pt x="852043" y="347472"/>
                  </a:cubicBezTo>
                  <a:cubicBezTo>
                    <a:pt x="856615" y="344424"/>
                    <a:pt x="859917" y="340360"/>
                    <a:pt x="861949" y="335280"/>
                  </a:cubicBezTo>
                  <a:cubicBezTo>
                    <a:pt x="863981" y="330200"/>
                    <a:pt x="864489" y="324993"/>
                    <a:pt x="863473" y="319659"/>
                  </a:cubicBezTo>
                  <a:cubicBezTo>
                    <a:pt x="862457" y="314325"/>
                    <a:pt x="859917" y="309626"/>
                    <a:pt x="856107" y="305816"/>
                  </a:cubicBezTo>
                  <a:lnTo>
                    <a:pt x="582930" y="31750"/>
                  </a:lnTo>
                  <a:cubicBezTo>
                    <a:pt x="562737" y="11430"/>
                    <a:pt x="535178" y="0"/>
                    <a:pt x="506603" y="0"/>
                  </a:cubicBezTo>
                  <a:lnTo>
                    <a:pt x="135001" y="0"/>
                  </a:lnTo>
                  <a:close/>
                  <a:moveTo>
                    <a:pt x="567055" y="92456"/>
                  </a:moveTo>
                  <a:lnTo>
                    <a:pt x="771906" y="297942"/>
                  </a:lnTo>
                  <a:lnTo>
                    <a:pt x="621030" y="297942"/>
                  </a:lnTo>
                  <a:cubicBezTo>
                    <a:pt x="590931" y="297942"/>
                    <a:pt x="567055" y="274066"/>
                    <a:pt x="567055" y="243840"/>
                  </a:cubicBezTo>
                  <a:lnTo>
                    <a:pt x="567055" y="92456"/>
                  </a:lnTo>
                  <a:close/>
                  <a:moveTo>
                    <a:pt x="438785" y="599694"/>
                  </a:moveTo>
                  <a:cubicBezTo>
                    <a:pt x="387604" y="599694"/>
                    <a:pt x="350901" y="627634"/>
                    <a:pt x="350901" y="669925"/>
                  </a:cubicBezTo>
                  <a:cubicBezTo>
                    <a:pt x="350901" y="704342"/>
                    <a:pt x="373380" y="726313"/>
                    <a:pt x="419354" y="735457"/>
                  </a:cubicBezTo>
                  <a:lnTo>
                    <a:pt x="443738" y="740283"/>
                  </a:lnTo>
                  <a:cubicBezTo>
                    <a:pt x="472567" y="746252"/>
                    <a:pt x="483489" y="754888"/>
                    <a:pt x="483489" y="770001"/>
                  </a:cubicBezTo>
                  <a:cubicBezTo>
                    <a:pt x="483489" y="786892"/>
                    <a:pt x="465963" y="799465"/>
                    <a:pt x="440182" y="799465"/>
                  </a:cubicBezTo>
                  <a:cubicBezTo>
                    <a:pt x="418211" y="799465"/>
                    <a:pt x="400177" y="791464"/>
                    <a:pt x="392684" y="773811"/>
                  </a:cubicBezTo>
                  <a:cubicBezTo>
                    <a:pt x="386969" y="763524"/>
                    <a:pt x="380365" y="759714"/>
                    <a:pt x="370586" y="759714"/>
                  </a:cubicBezTo>
                  <a:cubicBezTo>
                    <a:pt x="358140" y="759714"/>
                    <a:pt x="349377" y="768223"/>
                    <a:pt x="349377" y="780923"/>
                  </a:cubicBezTo>
                  <a:cubicBezTo>
                    <a:pt x="349377" y="785241"/>
                    <a:pt x="350266" y="789686"/>
                    <a:pt x="351917" y="793877"/>
                  </a:cubicBezTo>
                  <a:cubicBezTo>
                    <a:pt x="361188" y="819150"/>
                    <a:pt x="391668" y="838200"/>
                    <a:pt x="439039" y="838200"/>
                  </a:cubicBezTo>
                  <a:cubicBezTo>
                    <a:pt x="496443" y="838200"/>
                    <a:pt x="531749" y="809752"/>
                    <a:pt x="531749" y="764667"/>
                  </a:cubicBezTo>
                  <a:cubicBezTo>
                    <a:pt x="531749" y="729615"/>
                    <a:pt x="510667" y="709930"/>
                    <a:pt x="461899" y="700151"/>
                  </a:cubicBezTo>
                  <a:lnTo>
                    <a:pt x="437642" y="695198"/>
                  </a:lnTo>
                  <a:cubicBezTo>
                    <a:pt x="410337" y="689737"/>
                    <a:pt x="399415" y="680974"/>
                    <a:pt x="399415" y="666750"/>
                  </a:cubicBezTo>
                  <a:cubicBezTo>
                    <a:pt x="399415" y="649859"/>
                    <a:pt x="415163" y="638556"/>
                    <a:pt x="438912" y="638556"/>
                  </a:cubicBezTo>
                  <a:cubicBezTo>
                    <a:pt x="458724" y="638556"/>
                    <a:pt x="473456" y="645668"/>
                    <a:pt x="481203" y="663194"/>
                  </a:cubicBezTo>
                  <a:cubicBezTo>
                    <a:pt x="486664" y="673100"/>
                    <a:pt x="493395" y="677418"/>
                    <a:pt x="504190" y="677418"/>
                  </a:cubicBezTo>
                  <a:cubicBezTo>
                    <a:pt x="516509" y="677418"/>
                    <a:pt x="524764" y="669544"/>
                    <a:pt x="524764" y="658114"/>
                  </a:cubicBezTo>
                  <a:cubicBezTo>
                    <a:pt x="524764" y="653923"/>
                    <a:pt x="524129" y="650621"/>
                    <a:pt x="522986" y="647319"/>
                  </a:cubicBezTo>
                  <a:cubicBezTo>
                    <a:pt x="512826" y="617220"/>
                    <a:pt x="481076" y="599567"/>
                    <a:pt x="438912" y="599567"/>
                  </a:cubicBezTo>
                  <a:close/>
                  <a:moveTo>
                    <a:pt x="223266" y="599694"/>
                  </a:moveTo>
                  <a:cubicBezTo>
                    <a:pt x="157099" y="599694"/>
                    <a:pt x="114935" y="644652"/>
                    <a:pt x="114935" y="719074"/>
                  </a:cubicBezTo>
                  <a:cubicBezTo>
                    <a:pt x="114935" y="793623"/>
                    <a:pt x="156337" y="838327"/>
                    <a:pt x="224536" y="838327"/>
                  </a:cubicBezTo>
                  <a:cubicBezTo>
                    <a:pt x="268097" y="838327"/>
                    <a:pt x="302387" y="818642"/>
                    <a:pt x="316738" y="786765"/>
                  </a:cubicBezTo>
                  <a:cubicBezTo>
                    <a:pt x="319151" y="781177"/>
                    <a:pt x="320421" y="775970"/>
                    <a:pt x="320421" y="770636"/>
                  </a:cubicBezTo>
                  <a:cubicBezTo>
                    <a:pt x="320421" y="757809"/>
                    <a:pt x="311531" y="749173"/>
                    <a:pt x="297942" y="749173"/>
                  </a:cubicBezTo>
                  <a:cubicBezTo>
                    <a:pt x="287782" y="749173"/>
                    <a:pt x="281686" y="753491"/>
                    <a:pt x="276733" y="764413"/>
                  </a:cubicBezTo>
                  <a:cubicBezTo>
                    <a:pt x="266319" y="787654"/>
                    <a:pt x="248158" y="798576"/>
                    <a:pt x="224028" y="798576"/>
                  </a:cubicBezTo>
                  <a:cubicBezTo>
                    <a:pt x="187198" y="798576"/>
                    <a:pt x="163957" y="768223"/>
                    <a:pt x="163957" y="718947"/>
                  </a:cubicBezTo>
                  <a:cubicBezTo>
                    <a:pt x="163957" y="670306"/>
                    <a:pt x="187452" y="639826"/>
                    <a:pt x="223774" y="639826"/>
                  </a:cubicBezTo>
                  <a:cubicBezTo>
                    <a:pt x="246761" y="639826"/>
                    <a:pt x="265557" y="651764"/>
                    <a:pt x="276098" y="675259"/>
                  </a:cubicBezTo>
                  <a:cubicBezTo>
                    <a:pt x="281305" y="686435"/>
                    <a:pt x="288290" y="691261"/>
                    <a:pt x="299085" y="691261"/>
                  </a:cubicBezTo>
                  <a:cubicBezTo>
                    <a:pt x="311785" y="691261"/>
                    <a:pt x="320294" y="683133"/>
                    <a:pt x="320294" y="670433"/>
                  </a:cubicBezTo>
                  <a:cubicBezTo>
                    <a:pt x="320294" y="664718"/>
                    <a:pt x="318643" y="658368"/>
                    <a:pt x="315468" y="652399"/>
                  </a:cubicBezTo>
                  <a:cubicBezTo>
                    <a:pt x="299720" y="619125"/>
                    <a:pt x="266319" y="599948"/>
                    <a:pt x="223266" y="599948"/>
                  </a:cubicBezTo>
                  <a:close/>
                  <a:moveTo>
                    <a:pt x="572135" y="600456"/>
                  </a:moveTo>
                  <a:cubicBezTo>
                    <a:pt x="557022" y="600456"/>
                    <a:pt x="546735" y="609727"/>
                    <a:pt x="546735" y="623316"/>
                  </a:cubicBezTo>
                  <a:cubicBezTo>
                    <a:pt x="546735" y="627888"/>
                    <a:pt x="547497" y="632460"/>
                    <a:pt x="549148" y="636905"/>
                  </a:cubicBezTo>
                  <a:lnTo>
                    <a:pt x="613283" y="809498"/>
                  </a:lnTo>
                  <a:cubicBezTo>
                    <a:pt x="620268" y="829183"/>
                    <a:pt x="631444" y="837438"/>
                    <a:pt x="650240" y="837438"/>
                  </a:cubicBezTo>
                  <a:cubicBezTo>
                    <a:pt x="668909" y="837438"/>
                    <a:pt x="680085" y="829056"/>
                    <a:pt x="687070" y="809625"/>
                  </a:cubicBezTo>
                  <a:lnTo>
                    <a:pt x="751459" y="635635"/>
                  </a:lnTo>
                  <a:cubicBezTo>
                    <a:pt x="753110" y="631317"/>
                    <a:pt x="753872" y="626872"/>
                    <a:pt x="753872" y="622681"/>
                  </a:cubicBezTo>
                  <a:cubicBezTo>
                    <a:pt x="753872" y="609600"/>
                    <a:pt x="743839" y="600456"/>
                    <a:pt x="729234" y="600456"/>
                  </a:cubicBezTo>
                  <a:cubicBezTo>
                    <a:pt x="716661" y="600456"/>
                    <a:pt x="709422" y="606044"/>
                    <a:pt x="705485" y="618998"/>
                  </a:cubicBezTo>
                  <a:lnTo>
                    <a:pt x="651637" y="784733"/>
                  </a:lnTo>
                  <a:lnTo>
                    <a:pt x="650494" y="784733"/>
                  </a:lnTo>
                  <a:lnTo>
                    <a:pt x="596646" y="619506"/>
                  </a:lnTo>
                  <a:cubicBezTo>
                    <a:pt x="592709" y="606425"/>
                    <a:pt x="585089" y="600456"/>
                    <a:pt x="572135" y="600456"/>
                  </a:cubicBezTo>
                  <a:close/>
                </a:path>
              </a:pathLst>
            </a:custGeom>
            <a:solidFill>
              <a:srgbClr val="000000"/>
            </a:solidFill>
          </p:spPr>
        </p:sp>
        <p:sp>
          <p:nvSpPr>
            <p:cNvPr name="Freeform 29" id="29"/>
            <p:cNvSpPr/>
            <p:nvPr/>
          </p:nvSpPr>
          <p:spPr>
            <a:xfrm flipH="false" flipV="false" rot="0">
              <a:off x="63500" y="63500"/>
              <a:ext cx="871347" cy="1117219"/>
            </a:xfrm>
            <a:custGeom>
              <a:avLst/>
              <a:gdLst/>
              <a:ahLst/>
              <a:cxnLst/>
              <a:rect r="r" b="b" t="t" l="l"/>
              <a:pathLst>
                <a:path h="1117219" w="871347">
                  <a:moveTo>
                    <a:pt x="0" y="1117219"/>
                  </a:moveTo>
                  <a:lnTo>
                    <a:pt x="871347" y="1117219"/>
                  </a:lnTo>
                  <a:lnTo>
                    <a:pt x="871347" y="0"/>
                  </a:lnTo>
                  <a:lnTo>
                    <a:pt x="0" y="0"/>
                  </a:lnTo>
                  <a:close/>
                </a:path>
              </a:pathLst>
            </a:custGeom>
            <a:solidFill>
              <a:srgbClr val="000000">
                <a:alpha val="0"/>
              </a:srgbClr>
            </a:solidFill>
          </p:spPr>
        </p:sp>
      </p:grpSp>
      <p:grpSp>
        <p:nvGrpSpPr>
          <p:cNvPr name="Group 30" id="30"/>
          <p:cNvGrpSpPr>
            <a:grpSpLocks noChangeAspect="true"/>
          </p:cNvGrpSpPr>
          <p:nvPr/>
        </p:nvGrpSpPr>
        <p:grpSpPr>
          <a:xfrm rot="0">
            <a:off x="5645563" y="2356409"/>
            <a:ext cx="2698661" cy="2013880"/>
            <a:chOff x="0" y="0"/>
            <a:chExt cx="2698661" cy="2013877"/>
          </a:xfrm>
        </p:grpSpPr>
        <p:sp>
          <p:nvSpPr>
            <p:cNvPr name="Freeform 31" id="31"/>
            <p:cNvSpPr/>
            <p:nvPr/>
          </p:nvSpPr>
          <p:spPr>
            <a:xfrm flipH="false" flipV="false" rot="0">
              <a:off x="0" y="0"/>
              <a:ext cx="2698623" cy="2013839"/>
            </a:xfrm>
            <a:custGeom>
              <a:avLst/>
              <a:gdLst/>
              <a:ahLst/>
              <a:cxnLst/>
              <a:rect r="r" b="b" t="t" l="l"/>
              <a:pathLst>
                <a:path h="2013839" w="2698623">
                  <a:moveTo>
                    <a:pt x="0" y="2013839"/>
                  </a:moveTo>
                  <a:lnTo>
                    <a:pt x="2698623" y="2013839"/>
                  </a:lnTo>
                  <a:lnTo>
                    <a:pt x="2698623" y="0"/>
                  </a:lnTo>
                  <a:lnTo>
                    <a:pt x="0" y="0"/>
                  </a:lnTo>
                  <a:close/>
                </a:path>
              </a:pathLst>
            </a:custGeom>
            <a:solidFill>
              <a:srgbClr val="000000">
                <a:alpha val="0"/>
              </a:srgbClr>
            </a:solidFill>
          </p:spPr>
        </p:sp>
      </p:grpSp>
      <p:grpSp>
        <p:nvGrpSpPr>
          <p:cNvPr name="Group 32" id="32"/>
          <p:cNvGrpSpPr>
            <a:grpSpLocks noChangeAspect="true"/>
          </p:cNvGrpSpPr>
          <p:nvPr/>
        </p:nvGrpSpPr>
        <p:grpSpPr>
          <a:xfrm rot="0">
            <a:off x="9080497" y="5079997"/>
            <a:ext cx="1736722" cy="1192625"/>
            <a:chOff x="0" y="0"/>
            <a:chExt cx="1736725" cy="1192632"/>
          </a:xfrm>
        </p:grpSpPr>
        <p:sp>
          <p:nvSpPr>
            <p:cNvPr name="Freeform 33" id="33"/>
            <p:cNvSpPr/>
            <p:nvPr/>
          </p:nvSpPr>
          <p:spPr>
            <a:xfrm flipH="false" flipV="false" rot="0">
              <a:off x="118618" y="548767"/>
              <a:ext cx="1499870" cy="580390"/>
            </a:xfrm>
            <a:custGeom>
              <a:avLst/>
              <a:gdLst/>
              <a:ahLst/>
              <a:cxnLst/>
              <a:rect r="r" b="b" t="t" l="l"/>
              <a:pathLst>
                <a:path h="580390" w="1499870">
                  <a:moveTo>
                    <a:pt x="37846" y="542544"/>
                  </a:moveTo>
                  <a:lnTo>
                    <a:pt x="1462024" y="542544"/>
                  </a:lnTo>
                  <a:lnTo>
                    <a:pt x="1462024" y="37846"/>
                  </a:lnTo>
                  <a:lnTo>
                    <a:pt x="37846" y="37846"/>
                  </a:lnTo>
                  <a:lnTo>
                    <a:pt x="37846" y="542544"/>
                  </a:lnTo>
                  <a:close/>
                  <a:moveTo>
                    <a:pt x="1480947" y="580263"/>
                  </a:moveTo>
                  <a:lnTo>
                    <a:pt x="18923" y="580263"/>
                  </a:lnTo>
                  <a:cubicBezTo>
                    <a:pt x="8509" y="580263"/>
                    <a:pt x="0" y="571754"/>
                    <a:pt x="0" y="561340"/>
                  </a:cubicBezTo>
                  <a:lnTo>
                    <a:pt x="0" y="18923"/>
                  </a:lnTo>
                  <a:cubicBezTo>
                    <a:pt x="0" y="8509"/>
                    <a:pt x="8509" y="0"/>
                    <a:pt x="18923" y="0"/>
                  </a:cubicBezTo>
                  <a:lnTo>
                    <a:pt x="1480947" y="0"/>
                  </a:lnTo>
                  <a:cubicBezTo>
                    <a:pt x="1491361" y="0"/>
                    <a:pt x="1499870" y="8509"/>
                    <a:pt x="1499870" y="18923"/>
                  </a:cubicBezTo>
                  <a:lnTo>
                    <a:pt x="1499870" y="561467"/>
                  </a:lnTo>
                  <a:cubicBezTo>
                    <a:pt x="1499870" y="571881"/>
                    <a:pt x="1491361" y="580390"/>
                    <a:pt x="1480947" y="580390"/>
                  </a:cubicBezTo>
                </a:path>
              </a:pathLst>
            </a:custGeom>
            <a:solidFill>
              <a:srgbClr val="1C1511"/>
            </a:solidFill>
          </p:spPr>
        </p:sp>
        <p:sp>
          <p:nvSpPr>
            <p:cNvPr name="Freeform 34" id="34"/>
            <p:cNvSpPr/>
            <p:nvPr/>
          </p:nvSpPr>
          <p:spPr>
            <a:xfrm flipH="false" flipV="false" rot="0">
              <a:off x="63627" y="289433"/>
              <a:ext cx="1609598" cy="296164"/>
            </a:xfrm>
            <a:custGeom>
              <a:avLst/>
              <a:gdLst/>
              <a:ahLst/>
              <a:cxnLst/>
              <a:rect r="r" b="b" t="t" l="l"/>
              <a:pathLst>
                <a:path h="296164" w="1609598">
                  <a:moveTo>
                    <a:pt x="1572006" y="37719"/>
                  </a:moveTo>
                  <a:lnTo>
                    <a:pt x="1572006" y="258318"/>
                  </a:lnTo>
                  <a:lnTo>
                    <a:pt x="37846" y="258318"/>
                  </a:lnTo>
                  <a:lnTo>
                    <a:pt x="37846" y="37719"/>
                  </a:lnTo>
                  <a:close/>
                  <a:moveTo>
                    <a:pt x="18923" y="0"/>
                  </a:moveTo>
                  <a:cubicBezTo>
                    <a:pt x="8509" y="0"/>
                    <a:pt x="0" y="8509"/>
                    <a:pt x="0" y="18923"/>
                  </a:cubicBezTo>
                  <a:lnTo>
                    <a:pt x="0" y="277241"/>
                  </a:lnTo>
                  <a:cubicBezTo>
                    <a:pt x="0" y="287655"/>
                    <a:pt x="8509" y="296164"/>
                    <a:pt x="18923" y="296164"/>
                  </a:cubicBezTo>
                  <a:lnTo>
                    <a:pt x="1590802" y="296164"/>
                  </a:lnTo>
                  <a:cubicBezTo>
                    <a:pt x="1600454" y="296164"/>
                    <a:pt x="1608455" y="288798"/>
                    <a:pt x="1609598" y="279400"/>
                  </a:cubicBezTo>
                  <a:lnTo>
                    <a:pt x="1609598" y="279400"/>
                  </a:lnTo>
                  <a:lnTo>
                    <a:pt x="1609598" y="16764"/>
                  </a:lnTo>
                  <a:lnTo>
                    <a:pt x="1609598" y="16764"/>
                  </a:lnTo>
                  <a:cubicBezTo>
                    <a:pt x="1608582" y="7366"/>
                    <a:pt x="1600581" y="0"/>
                    <a:pt x="1590802" y="0"/>
                  </a:cubicBezTo>
                  <a:close/>
                </a:path>
              </a:pathLst>
            </a:custGeom>
            <a:solidFill>
              <a:srgbClr val="1C1511"/>
            </a:solidFill>
          </p:spPr>
        </p:sp>
        <p:sp>
          <p:nvSpPr>
            <p:cNvPr name="Freeform 35" id="35"/>
            <p:cNvSpPr/>
            <p:nvPr/>
          </p:nvSpPr>
          <p:spPr>
            <a:xfrm flipH="false" flipV="false" rot="0">
              <a:off x="727456" y="547116"/>
              <a:ext cx="282194" cy="145415"/>
            </a:xfrm>
            <a:custGeom>
              <a:avLst/>
              <a:gdLst/>
              <a:ahLst/>
              <a:cxnLst/>
              <a:rect r="r" b="b" t="t" l="l"/>
              <a:pathLst>
                <a:path h="145415" w="282194">
                  <a:moveTo>
                    <a:pt x="37846" y="107696"/>
                  </a:moveTo>
                  <a:lnTo>
                    <a:pt x="244348" y="107696"/>
                  </a:lnTo>
                  <a:lnTo>
                    <a:pt x="244348" y="37846"/>
                  </a:lnTo>
                  <a:lnTo>
                    <a:pt x="37846" y="37846"/>
                  </a:lnTo>
                  <a:lnTo>
                    <a:pt x="37846" y="107696"/>
                  </a:lnTo>
                  <a:close/>
                  <a:moveTo>
                    <a:pt x="263271" y="145415"/>
                  </a:moveTo>
                  <a:lnTo>
                    <a:pt x="18923" y="145415"/>
                  </a:lnTo>
                  <a:cubicBezTo>
                    <a:pt x="8509" y="145415"/>
                    <a:pt x="0" y="136906"/>
                    <a:pt x="0" y="126492"/>
                  </a:cubicBezTo>
                  <a:lnTo>
                    <a:pt x="0" y="18923"/>
                  </a:lnTo>
                  <a:cubicBezTo>
                    <a:pt x="0" y="8509"/>
                    <a:pt x="8509" y="0"/>
                    <a:pt x="18923" y="0"/>
                  </a:cubicBezTo>
                  <a:lnTo>
                    <a:pt x="263271" y="0"/>
                  </a:lnTo>
                  <a:cubicBezTo>
                    <a:pt x="273685" y="0"/>
                    <a:pt x="282194" y="8509"/>
                    <a:pt x="282194" y="18923"/>
                  </a:cubicBezTo>
                  <a:lnTo>
                    <a:pt x="282194" y="126492"/>
                  </a:lnTo>
                  <a:cubicBezTo>
                    <a:pt x="282194" y="136906"/>
                    <a:pt x="273685" y="145415"/>
                    <a:pt x="263271" y="145415"/>
                  </a:cubicBezTo>
                </a:path>
              </a:pathLst>
            </a:custGeom>
            <a:solidFill>
              <a:srgbClr val="1C1511"/>
            </a:solidFill>
          </p:spPr>
        </p:sp>
        <p:sp>
          <p:nvSpPr>
            <p:cNvPr name="Freeform 36" id="36"/>
            <p:cNvSpPr/>
            <p:nvPr/>
          </p:nvSpPr>
          <p:spPr>
            <a:xfrm flipH="false" flipV="false" rot="0">
              <a:off x="683387" y="64516"/>
              <a:ext cx="370205" cy="169672"/>
            </a:xfrm>
            <a:custGeom>
              <a:avLst/>
              <a:gdLst/>
              <a:ahLst/>
              <a:cxnLst/>
              <a:rect r="r" b="b" t="t" l="l"/>
              <a:pathLst>
                <a:path h="169672" w="370205">
                  <a:moveTo>
                    <a:pt x="37846" y="131826"/>
                  </a:moveTo>
                  <a:lnTo>
                    <a:pt x="332486" y="131826"/>
                  </a:lnTo>
                  <a:lnTo>
                    <a:pt x="332486" y="37846"/>
                  </a:lnTo>
                  <a:lnTo>
                    <a:pt x="37846" y="37846"/>
                  </a:lnTo>
                  <a:lnTo>
                    <a:pt x="37846" y="131826"/>
                  </a:lnTo>
                  <a:close/>
                  <a:moveTo>
                    <a:pt x="351282" y="169545"/>
                  </a:moveTo>
                  <a:lnTo>
                    <a:pt x="18923" y="169545"/>
                  </a:lnTo>
                  <a:cubicBezTo>
                    <a:pt x="8509" y="169545"/>
                    <a:pt x="0" y="161036"/>
                    <a:pt x="0" y="150622"/>
                  </a:cubicBezTo>
                  <a:lnTo>
                    <a:pt x="0" y="18923"/>
                  </a:lnTo>
                  <a:cubicBezTo>
                    <a:pt x="0" y="8509"/>
                    <a:pt x="8509" y="0"/>
                    <a:pt x="18923" y="0"/>
                  </a:cubicBezTo>
                  <a:lnTo>
                    <a:pt x="351282" y="0"/>
                  </a:lnTo>
                  <a:cubicBezTo>
                    <a:pt x="361696" y="0"/>
                    <a:pt x="370205" y="8509"/>
                    <a:pt x="370205" y="18923"/>
                  </a:cubicBezTo>
                  <a:lnTo>
                    <a:pt x="370205" y="150749"/>
                  </a:lnTo>
                  <a:cubicBezTo>
                    <a:pt x="370205" y="161163"/>
                    <a:pt x="361696" y="169672"/>
                    <a:pt x="351282" y="169672"/>
                  </a:cubicBezTo>
                </a:path>
              </a:pathLst>
            </a:custGeom>
            <a:solidFill>
              <a:srgbClr val="1C1511"/>
            </a:solidFill>
          </p:spPr>
        </p:sp>
        <p:sp>
          <p:nvSpPr>
            <p:cNvPr name="Freeform 37" id="37"/>
            <p:cNvSpPr/>
            <p:nvPr/>
          </p:nvSpPr>
          <p:spPr>
            <a:xfrm flipH="false" flipV="false" rot="0">
              <a:off x="560705" y="98044"/>
              <a:ext cx="160528" cy="229235"/>
            </a:xfrm>
            <a:custGeom>
              <a:avLst/>
              <a:gdLst/>
              <a:ahLst/>
              <a:cxnLst/>
              <a:rect r="r" b="b" t="t" l="l"/>
              <a:pathLst>
                <a:path h="229235" w="160528">
                  <a:moveTo>
                    <a:pt x="37719" y="191389"/>
                  </a:moveTo>
                  <a:lnTo>
                    <a:pt x="82677" y="191389"/>
                  </a:lnTo>
                  <a:lnTo>
                    <a:pt x="82677" y="102870"/>
                  </a:lnTo>
                  <a:cubicBezTo>
                    <a:pt x="82677" y="92456"/>
                    <a:pt x="91186" y="83947"/>
                    <a:pt x="101600" y="83947"/>
                  </a:cubicBezTo>
                  <a:lnTo>
                    <a:pt x="122682" y="83947"/>
                  </a:lnTo>
                  <a:lnTo>
                    <a:pt x="122682" y="37846"/>
                  </a:lnTo>
                  <a:lnTo>
                    <a:pt x="69596" y="37846"/>
                  </a:lnTo>
                  <a:cubicBezTo>
                    <a:pt x="52070" y="37846"/>
                    <a:pt x="37719" y="52197"/>
                    <a:pt x="37719" y="69723"/>
                  </a:cubicBezTo>
                  <a:lnTo>
                    <a:pt x="37719" y="191262"/>
                  </a:lnTo>
                  <a:close/>
                  <a:moveTo>
                    <a:pt x="101600" y="229108"/>
                  </a:moveTo>
                  <a:lnTo>
                    <a:pt x="18923" y="229108"/>
                  </a:lnTo>
                  <a:cubicBezTo>
                    <a:pt x="8509" y="229108"/>
                    <a:pt x="0" y="220599"/>
                    <a:pt x="0" y="210185"/>
                  </a:cubicBezTo>
                  <a:lnTo>
                    <a:pt x="0" y="69723"/>
                  </a:lnTo>
                  <a:cubicBezTo>
                    <a:pt x="0" y="31369"/>
                    <a:pt x="31242" y="0"/>
                    <a:pt x="69596" y="0"/>
                  </a:cubicBezTo>
                  <a:lnTo>
                    <a:pt x="141605" y="0"/>
                  </a:lnTo>
                  <a:cubicBezTo>
                    <a:pt x="152019" y="0"/>
                    <a:pt x="160528" y="8509"/>
                    <a:pt x="160528" y="18923"/>
                  </a:cubicBezTo>
                  <a:lnTo>
                    <a:pt x="160528" y="102870"/>
                  </a:lnTo>
                  <a:cubicBezTo>
                    <a:pt x="160528" y="113284"/>
                    <a:pt x="152019" y="121793"/>
                    <a:pt x="141605" y="121793"/>
                  </a:cubicBezTo>
                  <a:lnTo>
                    <a:pt x="120523" y="121793"/>
                  </a:lnTo>
                  <a:lnTo>
                    <a:pt x="120523" y="210312"/>
                  </a:lnTo>
                  <a:cubicBezTo>
                    <a:pt x="120523" y="220726"/>
                    <a:pt x="112014" y="229235"/>
                    <a:pt x="101600" y="229235"/>
                  </a:cubicBezTo>
                </a:path>
              </a:pathLst>
            </a:custGeom>
            <a:solidFill>
              <a:srgbClr val="1C1511"/>
            </a:solidFill>
          </p:spPr>
        </p:sp>
        <p:sp>
          <p:nvSpPr>
            <p:cNvPr name="Freeform 38" id="38"/>
            <p:cNvSpPr/>
            <p:nvPr/>
          </p:nvSpPr>
          <p:spPr>
            <a:xfrm flipH="false" flipV="false" rot="0">
              <a:off x="1015746" y="98171"/>
              <a:ext cx="160528" cy="229108"/>
            </a:xfrm>
            <a:custGeom>
              <a:avLst/>
              <a:gdLst/>
              <a:ahLst/>
              <a:cxnLst/>
              <a:rect r="r" b="b" t="t" l="l"/>
              <a:pathLst>
                <a:path h="229108" w="160528">
                  <a:moveTo>
                    <a:pt x="77851" y="191262"/>
                  </a:moveTo>
                  <a:lnTo>
                    <a:pt x="122809" y="191262"/>
                  </a:lnTo>
                  <a:lnTo>
                    <a:pt x="122809" y="69596"/>
                  </a:lnTo>
                  <a:cubicBezTo>
                    <a:pt x="122809" y="51943"/>
                    <a:pt x="108458" y="37719"/>
                    <a:pt x="90932" y="37719"/>
                  </a:cubicBezTo>
                  <a:lnTo>
                    <a:pt x="37846" y="37719"/>
                  </a:lnTo>
                  <a:lnTo>
                    <a:pt x="37846" y="83820"/>
                  </a:lnTo>
                  <a:lnTo>
                    <a:pt x="58928" y="83820"/>
                  </a:lnTo>
                  <a:cubicBezTo>
                    <a:pt x="69342" y="83820"/>
                    <a:pt x="77851" y="92329"/>
                    <a:pt x="77851" y="102743"/>
                  </a:cubicBezTo>
                  <a:lnTo>
                    <a:pt x="77851" y="191262"/>
                  </a:lnTo>
                  <a:close/>
                  <a:moveTo>
                    <a:pt x="141732" y="228981"/>
                  </a:moveTo>
                  <a:lnTo>
                    <a:pt x="58928" y="228981"/>
                  </a:lnTo>
                  <a:cubicBezTo>
                    <a:pt x="48514" y="228981"/>
                    <a:pt x="40005" y="220472"/>
                    <a:pt x="40005" y="210058"/>
                  </a:cubicBezTo>
                  <a:lnTo>
                    <a:pt x="40005" y="121666"/>
                  </a:lnTo>
                  <a:lnTo>
                    <a:pt x="18923" y="121666"/>
                  </a:lnTo>
                  <a:cubicBezTo>
                    <a:pt x="8509" y="121666"/>
                    <a:pt x="0" y="113157"/>
                    <a:pt x="0" y="102743"/>
                  </a:cubicBezTo>
                  <a:lnTo>
                    <a:pt x="0" y="18923"/>
                  </a:lnTo>
                  <a:cubicBezTo>
                    <a:pt x="0" y="8509"/>
                    <a:pt x="8509" y="0"/>
                    <a:pt x="18923" y="0"/>
                  </a:cubicBezTo>
                  <a:lnTo>
                    <a:pt x="90932" y="0"/>
                  </a:lnTo>
                  <a:cubicBezTo>
                    <a:pt x="129286" y="0"/>
                    <a:pt x="160528" y="31242"/>
                    <a:pt x="160528" y="69723"/>
                  </a:cubicBezTo>
                  <a:lnTo>
                    <a:pt x="160528" y="210185"/>
                  </a:lnTo>
                  <a:cubicBezTo>
                    <a:pt x="160528" y="220599"/>
                    <a:pt x="152019" y="229108"/>
                    <a:pt x="141605" y="229108"/>
                  </a:cubicBezTo>
                </a:path>
              </a:pathLst>
            </a:custGeom>
            <a:solidFill>
              <a:srgbClr val="1C1511"/>
            </a:solidFill>
          </p:spPr>
        </p:sp>
        <p:sp>
          <p:nvSpPr>
            <p:cNvPr name="Freeform 39" id="39"/>
            <p:cNvSpPr/>
            <p:nvPr/>
          </p:nvSpPr>
          <p:spPr>
            <a:xfrm flipH="false" flipV="false" rot="0">
              <a:off x="63500" y="63500"/>
              <a:ext cx="1608074" cy="1065276"/>
            </a:xfrm>
            <a:custGeom>
              <a:avLst/>
              <a:gdLst/>
              <a:ahLst/>
              <a:cxnLst/>
              <a:rect r="r" b="b" t="t" l="l"/>
              <a:pathLst>
                <a:path h="1065276" w="1608074">
                  <a:moveTo>
                    <a:pt x="0" y="1065276"/>
                  </a:moveTo>
                  <a:lnTo>
                    <a:pt x="1608074" y="1065276"/>
                  </a:lnTo>
                  <a:lnTo>
                    <a:pt x="1608074" y="0"/>
                  </a:lnTo>
                  <a:lnTo>
                    <a:pt x="0" y="0"/>
                  </a:lnTo>
                  <a:close/>
                </a:path>
              </a:pathLst>
            </a:custGeom>
            <a:solidFill>
              <a:srgbClr val="000000">
                <a:alpha val="0"/>
              </a:srgbClr>
            </a:solidFill>
          </p:spPr>
        </p:sp>
      </p:grpSp>
      <p:grpSp>
        <p:nvGrpSpPr>
          <p:cNvPr name="Group 40" id="40"/>
          <p:cNvGrpSpPr>
            <a:grpSpLocks noChangeAspect="true"/>
          </p:cNvGrpSpPr>
          <p:nvPr/>
        </p:nvGrpSpPr>
        <p:grpSpPr>
          <a:xfrm rot="0">
            <a:off x="9884521" y="8680599"/>
            <a:ext cx="1175042" cy="1155392"/>
            <a:chOff x="0" y="0"/>
            <a:chExt cx="1175042" cy="1155395"/>
          </a:xfrm>
        </p:grpSpPr>
        <p:sp>
          <p:nvSpPr>
            <p:cNvPr name="Freeform 41" id="41"/>
            <p:cNvSpPr/>
            <p:nvPr/>
          </p:nvSpPr>
          <p:spPr>
            <a:xfrm flipH="false" flipV="false" rot="0">
              <a:off x="63500" y="70866"/>
              <a:ext cx="1047750" cy="1014222"/>
            </a:xfrm>
            <a:custGeom>
              <a:avLst/>
              <a:gdLst/>
              <a:ahLst/>
              <a:cxnLst/>
              <a:rect r="r" b="b" t="t" l="l"/>
              <a:pathLst>
                <a:path h="1014222" w="1047750">
                  <a:moveTo>
                    <a:pt x="382016" y="32893"/>
                  </a:moveTo>
                  <a:cubicBezTo>
                    <a:pt x="399669" y="32893"/>
                    <a:pt x="422148" y="44450"/>
                    <a:pt x="443865" y="55753"/>
                  </a:cubicBezTo>
                  <a:cubicBezTo>
                    <a:pt x="469900" y="69215"/>
                    <a:pt x="496824" y="83185"/>
                    <a:pt x="523748" y="83185"/>
                  </a:cubicBezTo>
                  <a:cubicBezTo>
                    <a:pt x="550672" y="83185"/>
                    <a:pt x="577596" y="69215"/>
                    <a:pt x="603631" y="55753"/>
                  </a:cubicBezTo>
                  <a:cubicBezTo>
                    <a:pt x="625475" y="44450"/>
                    <a:pt x="647827" y="32893"/>
                    <a:pt x="665480" y="32893"/>
                  </a:cubicBezTo>
                  <a:cubicBezTo>
                    <a:pt x="669036" y="32893"/>
                    <a:pt x="672338" y="33401"/>
                    <a:pt x="675386" y="34417"/>
                  </a:cubicBezTo>
                  <a:cubicBezTo>
                    <a:pt x="695452" y="41021"/>
                    <a:pt x="709422" y="69215"/>
                    <a:pt x="723011" y="96647"/>
                  </a:cubicBezTo>
                  <a:cubicBezTo>
                    <a:pt x="736092" y="122174"/>
                    <a:pt x="749300" y="148844"/>
                    <a:pt x="770001" y="164084"/>
                  </a:cubicBezTo>
                  <a:cubicBezTo>
                    <a:pt x="791083" y="179578"/>
                    <a:pt x="820420" y="184150"/>
                    <a:pt x="848741" y="188595"/>
                  </a:cubicBezTo>
                  <a:cubicBezTo>
                    <a:pt x="878332" y="193294"/>
                    <a:pt x="909066" y="197993"/>
                    <a:pt x="921131" y="214884"/>
                  </a:cubicBezTo>
                  <a:cubicBezTo>
                    <a:pt x="933069" y="231521"/>
                    <a:pt x="928243" y="262382"/>
                    <a:pt x="923544" y="292100"/>
                  </a:cubicBezTo>
                  <a:cubicBezTo>
                    <a:pt x="918972" y="320929"/>
                    <a:pt x="914273" y="350647"/>
                    <a:pt x="922401" y="375920"/>
                  </a:cubicBezTo>
                  <a:cubicBezTo>
                    <a:pt x="930148" y="400050"/>
                    <a:pt x="950849" y="420751"/>
                    <a:pt x="970788" y="440690"/>
                  </a:cubicBezTo>
                  <a:cubicBezTo>
                    <a:pt x="992505" y="462407"/>
                    <a:pt x="1014984" y="484886"/>
                    <a:pt x="1014984" y="506984"/>
                  </a:cubicBezTo>
                  <a:cubicBezTo>
                    <a:pt x="1014984" y="529082"/>
                    <a:pt x="992505" y="551561"/>
                    <a:pt x="970788" y="573278"/>
                  </a:cubicBezTo>
                  <a:cubicBezTo>
                    <a:pt x="950849" y="593217"/>
                    <a:pt x="930148" y="613918"/>
                    <a:pt x="922401" y="638048"/>
                  </a:cubicBezTo>
                  <a:cubicBezTo>
                    <a:pt x="914273" y="663321"/>
                    <a:pt x="918972" y="693039"/>
                    <a:pt x="923544" y="721868"/>
                  </a:cubicBezTo>
                  <a:cubicBezTo>
                    <a:pt x="928243" y="751713"/>
                    <a:pt x="933196" y="782447"/>
                    <a:pt x="921131" y="799084"/>
                  </a:cubicBezTo>
                  <a:cubicBezTo>
                    <a:pt x="908939" y="815975"/>
                    <a:pt x="878332" y="820801"/>
                    <a:pt x="848741" y="825373"/>
                  </a:cubicBezTo>
                  <a:cubicBezTo>
                    <a:pt x="820293" y="829818"/>
                    <a:pt x="790956" y="834390"/>
                    <a:pt x="770001" y="849884"/>
                  </a:cubicBezTo>
                  <a:cubicBezTo>
                    <a:pt x="749300" y="865124"/>
                    <a:pt x="736092" y="891667"/>
                    <a:pt x="723265" y="917448"/>
                  </a:cubicBezTo>
                  <a:cubicBezTo>
                    <a:pt x="709676" y="944753"/>
                    <a:pt x="695579" y="973074"/>
                    <a:pt x="675640" y="979678"/>
                  </a:cubicBezTo>
                  <a:cubicBezTo>
                    <a:pt x="672592" y="980694"/>
                    <a:pt x="669163" y="981202"/>
                    <a:pt x="665734" y="981202"/>
                  </a:cubicBezTo>
                  <a:cubicBezTo>
                    <a:pt x="648081" y="981202"/>
                    <a:pt x="625602" y="969645"/>
                    <a:pt x="603885" y="958342"/>
                  </a:cubicBezTo>
                  <a:cubicBezTo>
                    <a:pt x="577850" y="944880"/>
                    <a:pt x="550926" y="930910"/>
                    <a:pt x="524002" y="930910"/>
                  </a:cubicBezTo>
                  <a:cubicBezTo>
                    <a:pt x="497078" y="930910"/>
                    <a:pt x="470154" y="944880"/>
                    <a:pt x="444119" y="958342"/>
                  </a:cubicBezTo>
                  <a:cubicBezTo>
                    <a:pt x="422275" y="969645"/>
                    <a:pt x="399923" y="981202"/>
                    <a:pt x="382270" y="981202"/>
                  </a:cubicBezTo>
                  <a:cubicBezTo>
                    <a:pt x="378714" y="981202"/>
                    <a:pt x="375412" y="980694"/>
                    <a:pt x="372364" y="979678"/>
                  </a:cubicBezTo>
                  <a:cubicBezTo>
                    <a:pt x="352298" y="973074"/>
                    <a:pt x="338328" y="944880"/>
                    <a:pt x="324739" y="917448"/>
                  </a:cubicBezTo>
                  <a:cubicBezTo>
                    <a:pt x="311912" y="891794"/>
                    <a:pt x="298704" y="865124"/>
                    <a:pt x="278003" y="849884"/>
                  </a:cubicBezTo>
                  <a:cubicBezTo>
                    <a:pt x="256921" y="834390"/>
                    <a:pt x="227584" y="829818"/>
                    <a:pt x="199263" y="825373"/>
                  </a:cubicBezTo>
                  <a:cubicBezTo>
                    <a:pt x="169672" y="820674"/>
                    <a:pt x="138938" y="815975"/>
                    <a:pt x="126873" y="799084"/>
                  </a:cubicBezTo>
                  <a:cubicBezTo>
                    <a:pt x="114935" y="782447"/>
                    <a:pt x="119761" y="751586"/>
                    <a:pt x="124460" y="721868"/>
                  </a:cubicBezTo>
                  <a:cubicBezTo>
                    <a:pt x="129032" y="693039"/>
                    <a:pt x="133731" y="663321"/>
                    <a:pt x="125603" y="638048"/>
                  </a:cubicBezTo>
                  <a:cubicBezTo>
                    <a:pt x="117856" y="613918"/>
                    <a:pt x="97155" y="593217"/>
                    <a:pt x="77216" y="573278"/>
                  </a:cubicBezTo>
                  <a:cubicBezTo>
                    <a:pt x="55499" y="551561"/>
                    <a:pt x="33020" y="529082"/>
                    <a:pt x="33020" y="506984"/>
                  </a:cubicBezTo>
                  <a:cubicBezTo>
                    <a:pt x="33020" y="484886"/>
                    <a:pt x="55245" y="462534"/>
                    <a:pt x="76962" y="440817"/>
                  </a:cubicBezTo>
                  <a:cubicBezTo>
                    <a:pt x="96901" y="420878"/>
                    <a:pt x="117602" y="400177"/>
                    <a:pt x="125349" y="376047"/>
                  </a:cubicBezTo>
                  <a:cubicBezTo>
                    <a:pt x="133477" y="350774"/>
                    <a:pt x="128778" y="321056"/>
                    <a:pt x="124206" y="292227"/>
                  </a:cubicBezTo>
                  <a:cubicBezTo>
                    <a:pt x="119507" y="262382"/>
                    <a:pt x="114554" y="231648"/>
                    <a:pt x="126619" y="215011"/>
                  </a:cubicBezTo>
                  <a:cubicBezTo>
                    <a:pt x="138811" y="198120"/>
                    <a:pt x="169418" y="193294"/>
                    <a:pt x="199009" y="188722"/>
                  </a:cubicBezTo>
                  <a:cubicBezTo>
                    <a:pt x="227457" y="184277"/>
                    <a:pt x="256794" y="179705"/>
                    <a:pt x="277749" y="164211"/>
                  </a:cubicBezTo>
                  <a:cubicBezTo>
                    <a:pt x="298450" y="148971"/>
                    <a:pt x="311658" y="122428"/>
                    <a:pt x="324485" y="96647"/>
                  </a:cubicBezTo>
                  <a:cubicBezTo>
                    <a:pt x="338074" y="69342"/>
                    <a:pt x="352171" y="41021"/>
                    <a:pt x="372110" y="34417"/>
                  </a:cubicBezTo>
                  <a:cubicBezTo>
                    <a:pt x="375158" y="33401"/>
                    <a:pt x="378587" y="32893"/>
                    <a:pt x="382016" y="32893"/>
                  </a:cubicBezTo>
                  <a:close/>
                  <a:moveTo>
                    <a:pt x="382143" y="127"/>
                  </a:moveTo>
                  <a:cubicBezTo>
                    <a:pt x="375285" y="127"/>
                    <a:pt x="368554" y="1143"/>
                    <a:pt x="361950" y="3302"/>
                  </a:cubicBezTo>
                  <a:cubicBezTo>
                    <a:pt x="328930" y="14097"/>
                    <a:pt x="311785" y="48641"/>
                    <a:pt x="295148" y="82042"/>
                  </a:cubicBezTo>
                  <a:cubicBezTo>
                    <a:pt x="284099" y="104267"/>
                    <a:pt x="272669" y="127254"/>
                    <a:pt x="258318" y="137795"/>
                  </a:cubicBezTo>
                  <a:cubicBezTo>
                    <a:pt x="243713" y="148590"/>
                    <a:pt x="218440" y="152527"/>
                    <a:pt x="193929" y="156337"/>
                  </a:cubicBezTo>
                  <a:cubicBezTo>
                    <a:pt x="157607" y="162052"/>
                    <a:pt x="120142" y="167894"/>
                    <a:pt x="100076" y="195834"/>
                  </a:cubicBezTo>
                  <a:cubicBezTo>
                    <a:pt x="80264" y="223393"/>
                    <a:pt x="86233" y="260985"/>
                    <a:pt x="91948" y="297434"/>
                  </a:cubicBezTo>
                  <a:cubicBezTo>
                    <a:pt x="95885" y="322453"/>
                    <a:pt x="99949" y="348361"/>
                    <a:pt x="94234" y="366141"/>
                  </a:cubicBezTo>
                  <a:cubicBezTo>
                    <a:pt x="88900" y="382778"/>
                    <a:pt x="71120" y="400558"/>
                    <a:pt x="53848" y="417830"/>
                  </a:cubicBezTo>
                  <a:cubicBezTo>
                    <a:pt x="27305" y="444119"/>
                    <a:pt x="0" y="471424"/>
                    <a:pt x="0" y="507111"/>
                  </a:cubicBezTo>
                  <a:cubicBezTo>
                    <a:pt x="0" y="542798"/>
                    <a:pt x="27305" y="570103"/>
                    <a:pt x="53848" y="596519"/>
                  </a:cubicBezTo>
                  <a:cubicBezTo>
                    <a:pt x="71120" y="613791"/>
                    <a:pt x="88900" y="631571"/>
                    <a:pt x="94234" y="648208"/>
                  </a:cubicBezTo>
                  <a:cubicBezTo>
                    <a:pt x="99949" y="665988"/>
                    <a:pt x="95885" y="691896"/>
                    <a:pt x="91948" y="716915"/>
                  </a:cubicBezTo>
                  <a:cubicBezTo>
                    <a:pt x="86233" y="753237"/>
                    <a:pt x="80264" y="790829"/>
                    <a:pt x="100076" y="818515"/>
                  </a:cubicBezTo>
                  <a:cubicBezTo>
                    <a:pt x="120142" y="846455"/>
                    <a:pt x="157734" y="852424"/>
                    <a:pt x="193929" y="858012"/>
                  </a:cubicBezTo>
                  <a:cubicBezTo>
                    <a:pt x="218440" y="861822"/>
                    <a:pt x="243713" y="865886"/>
                    <a:pt x="258318" y="876554"/>
                  </a:cubicBezTo>
                  <a:cubicBezTo>
                    <a:pt x="272669" y="887095"/>
                    <a:pt x="284099" y="910082"/>
                    <a:pt x="295148" y="932307"/>
                  </a:cubicBezTo>
                  <a:cubicBezTo>
                    <a:pt x="311785" y="965708"/>
                    <a:pt x="328930" y="1000252"/>
                    <a:pt x="361950" y="1011047"/>
                  </a:cubicBezTo>
                  <a:cubicBezTo>
                    <a:pt x="368681" y="1013206"/>
                    <a:pt x="375412" y="1014222"/>
                    <a:pt x="382143" y="1014222"/>
                  </a:cubicBezTo>
                  <a:cubicBezTo>
                    <a:pt x="407543" y="1014222"/>
                    <a:pt x="433578" y="1000760"/>
                    <a:pt x="458978" y="987552"/>
                  </a:cubicBezTo>
                  <a:cubicBezTo>
                    <a:pt x="481584" y="975868"/>
                    <a:pt x="504825" y="963803"/>
                    <a:pt x="523875" y="963803"/>
                  </a:cubicBezTo>
                  <a:cubicBezTo>
                    <a:pt x="542925" y="963803"/>
                    <a:pt x="566166" y="975868"/>
                    <a:pt x="588772" y="987552"/>
                  </a:cubicBezTo>
                  <a:cubicBezTo>
                    <a:pt x="614172" y="1000633"/>
                    <a:pt x="640207" y="1014222"/>
                    <a:pt x="665607" y="1014222"/>
                  </a:cubicBezTo>
                  <a:cubicBezTo>
                    <a:pt x="672465" y="1014222"/>
                    <a:pt x="679196" y="1013206"/>
                    <a:pt x="685800" y="1011047"/>
                  </a:cubicBezTo>
                  <a:cubicBezTo>
                    <a:pt x="718820" y="1000252"/>
                    <a:pt x="735965" y="965708"/>
                    <a:pt x="752602" y="932307"/>
                  </a:cubicBezTo>
                  <a:cubicBezTo>
                    <a:pt x="763651" y="910082"/>
                    <a:pt x="775081" y="887095"/>
                    <a:pt x="789432" y="876554"/>
                  </a:cubicBezTo>
                  <a:cubicBezTo>
                    <a:pt x="804037" y="865759"/>
                    <a:pt x="829310" y="861822"/>
                    <a:pt x="853821" y="858012"/>
                  </a:cubicBezTo>
                  <a:cubicBezTo>
                    <a:pt x="890143" y="852297"/>
                    <a:pt x="927608" y="846455"/>
                    <a:pt x="947674" y="818515"/>
                  </a:cubicBezTo>
                  <a:cubicBezTo>
                    <a:pt x="967486" y="790956"/>
                    <a:pt x="961517" y="753364"/>
                    <a:pt x="955802" y="716915"/>
                  </a:cubicBezTo>
                  <a:cubicBezTo>
                    <a:pt x="951865" y="691896"/>
                    <a:pt x="947801" y="665988"/>
                    <a:pt x="953516" y="648208"/>
                  </a:cubicBezTo>
                  <a:cubicBezTo>
                    <a:pt x="958850" y="631571"/>
                    <a:pt x="976630" y="613791"/>
                    <a:pt x="993902" y="596519"/>
                  </a:cubicBezTo>
                  <a:cubicBezTo>
                    <a:pt x="1020318" y="570103"/>
                    <a:pt x="1047750" y="542671"/>
                    <a:pt x="1047750" y="507111"/>
                  </a:cubicBezTo>
                  <a:cubicBezTo>
                    <a:pt x="1047750" y="471551"/>
                    <a:pt x="1020445" y="444119"/>
                    <a:pt x="993902" y="417703"/>
                  </a:cubicBezTo>
                  <a:cubicBezTo>
                    <a:pt x="976630" y="400431"/>
                    <a:pt x="958850" y="382651"/>
                    <a:pt x="953516" y="366014"/>
                  </a:cubicBezTo>
                  <a:cubicBezTo>
                    <a:pt x="947801" y="348234"/>
                    <a:pt x="951865" y="322326"/>
                    <a:pt x="955802" y="297307"/>
                  </a:cubicBezTo>
                  <a:cubicBezTo>
                    <a:pt x="961517" y="260985"/>
                    <a:pt x="967486" y="223393"/>
                    <a:pt x="947674" y="195707"/>
                  </a:cubicBezTo>
                  <a:cubicBezTo>
                    <a:pt x="927608" y="167767"/>
                    <a:pt x="890016" y="161798"/>
                    <a:pt x="853821" y="156210"/>
                  </a:cubicBezTo>
                  <a:cubicBezTo>
                    <a:pt x="829310" y="152400"/>
                    <a:pt x="804037" y="148336"/>
                    <a:pt x="789432" y="137668"/>
                  </a:cubicBezTo>
                  <a:cubicBezTo>
                    <a:pt x="775081" y="127127"/>
                    <a:pt x="763651" y="104140"/>
                    <a:pt x="752602" y="81915"/>
                  </a:cubicBezTo>
                  <a:cubicBezTo>
                    <a:pt x="735965" y="48514"/>
                    <a:pt x="718820" y="14097"/>
                    <a:pt x="685800" y="3175"/>
                  </a:cubicBezTo>
                  <a:cubicBezTo>
                    <a:pt x="679069" y="1016"/>
                    <a:pt x="672338" y="0"/>
                    <a:pt x="665607" y="0"/>
                  </a:cubicBezTo>
                  <a:cubicBezTo>
                    <a:pt x="640207" y="0"/>
                    <a:pt x="614172" y="13462"/>
                    <a:pt x="588772" y="26670"/>
                  </a:cubicBezTo>
                  <a:cubicBezTo>
                    <a:pt x="566166" y="38354"/>
                    <a:pt x="542925" y="50419"/>
                    <a:pt x="523875" y="50419"/>
                  </a:cubicBezTo>
                  <a:cubicBezTo>
                    <a:pt x="504825" y="50419"/>
                    <a:pt x="481584" y="38354"/>
                    <a:pt x="458978" y="26670"/>
                  </a:cubicBezTo>
                  <a:cubicBezTo>
                    <a:pt x="433578" y="13589"/>
                    <a:pt x="407543" y="0"/>
                    <a:pt x="382143" y="0"/>
                  </a:cubicBezTo>
                  <a:close/>
                </a:path>
              </a:pathLst>
            </a:custGeom>
            <a:solidFill>
              <a:srgbClr val="000000"/>
            </a:solidFill>
          </p:spPr>
        </p:sp>
        <p:sp>
          <p:nvSpPr>
            <p:cNvPr name="Freeform 42" id="42"/>
            <p:cNvSpPr/>
            <p:nvPr/>
          </p:nvSpPr>
          <p:spPr>
            <a:xfrm flipH="false" flipV="false" rot="0">
              <a:off x="212598" y="195199"/>
              <a:ext cx="751586" cy="759968"/>
            </a:xfrm>
            <a:custGeom>
              <a:avLst/>
              <a:gdLst/>
              <a:ahLst/>
              <a:cxnLst/>
              <a:rect r="r" b="b" t="t" l="l"/>
              <a:pathLst>
                <a:path h="759968" w="751586">
                  <a:moveTo>
                    <a:pt x="375793" y="759968"/>
                  </a:moveTo>
                  <a:cubicBezTo>
                    <a:pt x="168529" y="759968"/>
                    <a:pt x="0" y="589534"/>
                    <a:pt x="0" y="379984"/>
                  </a:cubicBezTo>
                  <a:cubicBezTo>
                    <a:pt x="0" y="170434"/>
                    <a:pt x="168529" y="0"/>
                    <a:pt x="375793" y="0"/>
                  </a:cubicBezTo>
                  <a:cubicBezTo>
                    <a:pt x="583057" y="0"/>
                    <a:pt x="751586" y="170434"/>
                    <a:pt x="751586" y="379984"/>
                  </a:cubicBezTo>
                  <a:cubicBezTo>
                    <a:pt x="751586" y="589534"/>
                    <a:pt x="583057" y="759968"/>
                    <a:pt x="375793" y="759968"/>
                  </a:cubicBezTo>
                  <a:close/>
                  <a:moveTo>
                    <a:pt x="375793" y="32893"/>
                  </a:moveTo>
                  <a:cubicBezTo>
                    <a:pt x="186563" y="32893"/>
                    <a:pt x="32766" y="188595"/>
                    <a:pt x="32766" y="380111"/>
                  </a:cubicBezTo>
                  <a:cubicBezTo>
                    <a:pt x="32766" y="571627"/>
                    <a:pt x="186690" y="727202"/>
                    <a:pt x="375793" y="727202"/>
                  </a:cubicBezTo>
                  <a:cubicBezTo>
                    <a:pt x="564896" y="727202"/>
                    <a:pt x="718820" y="571373"/>
                    <a:pt x="718820" y="379984"/>
                  </a:cubicBezTo>
                  <a:cubicBezTo>
                    <a:pt x="718820" y="188595"/>
                    <a:pt x="565023" y="32766"/>
                    <a:pt x="375793" y="32766"/>
                  </a:cubicBezTo>
                  <a:close/>
                </a:path>
              </a:pathLst>
            </a:custGeom>
            <a:solidFill>
              <a:srgbClr val="000000"/>
            </a:solidFill>
          </p:spPr>
        </p:sp>
        <p:sp>
          <p:nvSpPr>
            <p:cNvPr name="Freeform 43" id="43"/>
            <p:cNvSpPr/>
            <p:nvPr/>
          </p:nvSpPr>
          <p:spPr>
            <a:xfrm flipH="false" flipV="false" rot="0">
              <a:off x="324358" y="411988"/>
              <a:ext cx="507746" cy="347980"/>
            </a:xfrm>
            <a:custGeom>
              <a:avLst/>
              <a:gdLst/>
              <a:ahLst/>
              <a:cxnLst/>
              <a:rect r="r" b="b" t="t" l="l"/>
              <a:pathLst>
                <a:path h="347980" w="507746">
                  <a:moveTo>
                    <a:pt x="146431" y="347980"/>
                  </a:moveTo>
                  <a:cubicBezTo>
                    <a:pt x="141478" y="347980"/>
                    <a:pt x="136525" y="345694"/>
                    <a:pt x="133350" y="341376"/>
                  </a:cubicBezTo>
                  <a:lnTo>
                    <a:pt x="3683" y="167386"/>
                  </a:lnTo>
                  <a:cubicBezTo>
                    <a:pt x="1016" y="163830"/>
                    <a:pt x="0" y="159385"/>
                    <a:pt x="635" y="155067"/>
                  </a:cubicBezTo>
                  <a:cubicBezTo>
                    <a:pt x="1270" y="150749"/>
                    <a:pt x="3683" y="146812"/>
                    <a:pt x="7239" y="144272"/>
                  </a:cubicBezTo>
                  <a:lnTo>
                    <a:pt x="73406" y="96393"/>
                  </a:lnTo>
                  <a:cubicBezTo>
                    <a:pt x="80645" y="91186"/>
                    <a:pt x="90805" y="92710"/>
                    <a:pt x="96139" y="99822"/>
                  </a:cubicBezTo>
                  <a:lnTo>
                    <a:pt x="168275" y="196596"/>
                  </a:lnTo>
                  <a:lnTo>
                    <a:pt x="433451" y="5207"/>
                  </a:lnTo>
                  <a:cubicBezTo>
                    <a:pt x="440690" y="0"/>
                    <a:pt x="450850" y="1524"/>
                    <a:pt x="456184" y="8763"/>
                  </a:cubicBezTo>
                  <a:lnTo>
                    <a:pt x="504063" y="73025"/>
                  </a:lnTo>
                  <a:cubicBezTo>
                    <a:pt x="506730" y="76581"/>
                    <a:pt x="507746" y="81026"/>
                    <a:pt x="507111" y="85344"/>
                  </a:cubicBezTo>
                  <a:cubicBezTo>
                    <a:pt x="506476" y="89662"/>
                    <a:pt x="504063" y="93599"/>
                    <a:pt x="500507" y="96139"/>
                  </a:cubicBezTo>
                  <a:lnTo>
                    <a:pt x="156083" y="344805"/>
                  </a:lnTo>
                  <a:cubicBezTo>
                    <a:pt x="153162" y="346837"/>
                    <a:pt x="149860" y="347853"/>
                    <a:pt x="146558" y="347853"/>
                  </a:cubicBezTo>
                  <a:close/>
                  <a:moveTo>
                    <a:pt x="39878" y="161163"/>
                  </a:moveTo>
                  <a:lnTo>
                    <a:pt x="149987" y="308864"/>
                  </a:lnTo>
                  <a:lnTo>
                    <a:pt x="467741" y="79248"/>
                  </a:lnTo>
                  <a:lnTo>
                    <a:pt x="439420" y="41275"/>
                  </a:lnTo>
                  <a:lnTo>
                    <a:pt x="174371" y="232791"/>
                  </a:lnTo>
                  <a:cubicBezTo>
                    <a:pt x="167132" y="237998"/>
                    <a:pt x="156972" y="236474"/>
                    <a:pt x="151638" y="229362"/>
                  </a:cubicBezTo>
                  <a:lnTo>
                    <a:pt x="79502" y="132461"/>
                  </a:lnTo>
                  <a:lnTo>
                    <a:pt x="39878" y="161163"/>
                  </a:lnTo>
                  <a:close/>
                </a:path>
              </a:pathLst>
            </a:custGeom>
            <a:solidFill>
              <a:srgbClr val="000000"/>
            </a:solidFill>
          </p:spPr>
        </p:sp>
        <p:sp>
          <p:nvSpPr>
            <p:cNvPr name="Freeform 44" id="44"/>
            <p:cNvSpPr/>
            <p:nvPr/>
          </p:nvSpPr>
          <p:spPr>
            <a:xfrm flipH="false" flipV="false" rot="0">
              <a:off x="410718" y="332867"/>
              <a:ext cx="163449" cy="32766"/>
            </a:xfrm>
            <a:custGeom>
              <a:avLst/>
              <a:gdLst/>
              <a:ahLst/>
              <a:cxnLst/>
              <a:rect r="r" b="b" t="t" l="l"/>
              <a:pathLst>
                <a:path h="32766" w="163449">
                  <a:moveTo>
                    <a:pt x="147066" y="32766"/>
                  </a:moveTo>
                  <a:lnTo>
                    <a:pt x="16383" y="32766"/>
                  </a:lnTo>
                  <a:cubicBezTo>
                    <a:pt x="7366" y="32766"/>
                    <a:pt x="0" y="25400"/>
                    <a:pt x="0" y="16383"/>
                  </a:cubicBezTo>
                  <a:cubicBezTo>
                    <a:pt x="0" y="7366"/>
                    <a:pt x="7366" y="0"/>
                    <a:pt x="16383" y="0"/>
                  </a:cubicBezTo>
                  <a:lnTo>
                    <a:pt x="147066" y="0"/>
                  </a:lnTo>
                  <a:cubicBezTo>
                    <a:pt x="156083" y="0"/>
                    <a:pt x="163449" y="7366"/>
                    <a:pt x="163449" y="16383"/>
                  </a:cubicBezTo>
                  <a:cubicBezTo>
                    <a:pt x="163449" y="25400"/>
                    <a:pt x="156083" y="32766"/>
                    <a:pt x="147066" y="32766"/>
                  </a:cubicBezTo>
                  <a:close/>
                </a:path>
              </a:pathLst>
            </a:custGeom>
            <a:solidFill>
              <a:srgbClr val="000000"/>
            </a:solidFill>
          </p:spPr>
        </p:sp>
        <p:sp>
          <p:nvSpPr>
            <p:cNvPr name="Freeform 45" id="45"/>
            <p:cNvSpPr/>
            <p:nvPr/>
          </p:nvSpPr>
          <p:spPr>
            <a:xfrm flipH="false" flipV="false" rot="0">
              <a:off x="375920" y="398272"/>
              <a:ext cx="198247" cy="32766"/>
            </a:xfrm>
            <a:custGeom>
              <a:avLst/>
              <a:gdLst/>
              <a:ahLst/>
              <a:cxnLst/>
              <a:rect r="r" b="b" t="t" l="l"/>
              <a:pathLst>
                <a:path h="32766" w="198247">
                  <a:moveTo>
                    <a:pt x="181864" y="32766"/>
                  </a:moveTo>
                  <a:lnTo>
                    <a:pt x="16383" y="32766"/>
                  </a:lnTo>
                  <a:cubicBezTo>
                    <a:pt x="7366" y="32766"/>
                    <a:pt x="0" y="25400"/>
                    <a:pt x="0" y="16383"/>
                  </a:cubicBezTo>
                  <a:cubicBezTo>
                    <a:pt x="0" y="7366"/>
                    <a:pt x="7366" y="0"/>
                    <a:pt x="16383" y="0"/>
                  </a:cubicBezTo>
                  <a:lnTo>
                    <a:pt x="181864" y="0"/>
                  </a:lnTo>
                  <a:cubicBezTo>
                    <a:pt x="190881" y="0"/>
                    <a:pt x="198247" y="7366"/>
                    <a:pt x="198247" y="16383"/>
                  </a:cubicBezTo>
                  <a:cubicBezTo>
                    <a:pt x="198247" y="25400"/>
                    <a:pt x="190881" y="32766"/>
                    <a:pt x="181864" y="32766"/>
                  </a:cubicBezTo>
                  <a:close/>
                </a:path>
              </a:pathLst>
            </a:custGeom>
            <a:solidFill>
              <a:srgbClr val="000000"/>
            </a:solidFill>
          </p:spPr>
        </p:sp>
        <p:sp>
          <p:nvSpPr>
            <p:cNvPr name="Freeform 46" id="46"/>
            <p:cNvSpPr/>
            <p:nvPr/>
          </p:nvSpPr>
          <p:spPr>
            <a:xfrm flipH="false" flipV="false" rot="0">
              <a:off x="602615" y="806958"/>
              <a:ext cx="163449" cy="32766"/>
            </a:xfrm>
            <a:custGeom>
              <a:avLst/>
              <a:gdLst/>
              <a:ahLst/>
              <a:cxnLst/>
              <a:rect r="r" b="b" t="t" l="l"/>
              <a:pathLst>
                <a:path h="32766" w="163449">
                  <a:moveTo>
                    <a:pt x="147066" y="32766"/>
                  </a:moveTo>
                  <a:lnTo>
                    <a:pt x="16383" y="32766"/>
                  </a:lnTo>
                  <a:cubicBezTo>
                    <a:pt x="7366" y="32766"/>
                    <a:pt x="0" y="25400"/>
                    <a:pt x="0" y="16383"/>
                  </a:cubicBezTo>
                  <a:cubicBezTo>
                    <a:pt x="0" y="7366"/>
                    <a:pt x="7366" y="0"/>
                    <a:pt x="16383" y="0"/>
                  </a:cubicBezTo>
                  <a:lnTo>
                    <a:pt x="147066" y="0"/>
                  </a:lnTo>
                  <a:cubicBezTo>
                    <a:pt x="156083" y="0"/>
                    <a:pt x="163449" y="7366"/>
                    <a:pt x="163449" y="16383"/>
                  </a:cubicBezTo>
                  <a:cubicBezTo>
                    <a:pt x="163449" y="25400"/>
                    <a:pt x="156083" y="32766"/>
                    <a:pt x="147066" y="32766"/>
                  </a:cubicBezTo>
                  <a:close/>
                </a:path>
              </a:pathLst>
            </a:custGeom>
            <a:solidFill>
              <a:srgbClr val="000000"/>
            </a:solidFill>
          </p:spPr>
        </p:sp>
        <p:sp>
          <p:nvSpPr>
            <p:cNvPr name="Freeform 47" id="47"/>
            <p:cNvSpPr/>
            <p:nvPr/>
          </p:nvSpPr>
          <p:spPr>
            <a:xfrm flipH="false" flipV="false" rot="0">
              <a:off x="602615" y="741553"/>
              <a:ext cx="198247" cy="32766"/>
            </a:xfrm>
            <a:custGeom>
              <a:avLst/>
              <a:gdLst/>
              <a:ahLst/>
              <a:cxnLst/>
              <a:rect r="r" b="b" t="t" l="l"/>
              <a:pathLst>
                <a:path h="32766" w="198247">
                  <a:moveTo>
                    <a:pt x="181864" y="32766"/>
                  </a:moveTo>
                  <a:lnTo>
                    <a:pt x="16383" y="32766"/>
                  </a:lnTo>
                  <a:cubicBezTo>
                    <a:pt x="7366" y="32766"/>
                    <a:pt x="0" y="25400"/>
                    <a:pt x="0" y="16383"/>
                  </a:cubicBezTo>
                  <a:cubicBezTo>
                    <a:pt x="0" y="7366"/>
                    <a:pt x="7366" y="0"/>
                    <a:pt x="16383" y="0"/>
                  </a:cubicBezTo>
                  <a:lnTo>
                    <a:pt x="181864" y="0"/>
                  </a:lnTo>
                  <a:cubicBezTo>
                    <a:pt x="190881" y="0"/>
                    <a:pt x="198247" y="7366"/>
                    <a:pt x="198247" y="16383"/>
                  </a:cubicBezTo>
                  <a:cubicBezTo>
                    <a:pt x="198247" y="25400"/>
                    <a:pt x="190881" y="32766"/>
                    <a:pt x="181864" y="32766"/>
                  </a:cubicBezTo>
                  <a:close/>
                </a:path>
              </a:pathLst>
            </a:custGeom>
            <a:solidFill>
              <a:srgbClr val="000000"/>
            </a:solidFill>
          </p:spPr>
        </p:sp>
        <p:sp>
          <p:nvSpPr>
            <p:cNvPr name="Freeform 48" id="48"/>
            <p:cNvSpPr/>
            <p:nvPr/>
          </p:nvSpPr>
          <p:spPr>
            <a:xfrm flipH="false" flipV="false" rot="0">
              <a:off x="63500" y="63500"/>
              <a:ext cx="1048004" cy="1028446"/>
            </a:xfrm>
            <a:custGeom>
              <a:avLst/>
              <a:gdLst/>
              <a:ahLst/>
              <a:cxnLst/>
              <a:rect r="r" b="b" t="t" l="l"/>
              <a:pathLst>
                <a:path h="1028446" w="1048004">
                  <a:moveTo>
                    <a:pt x="0" y="1028446"/>
                  </a:moveTo>
                  <a:lnTo>
                    <a:pt x="1048004" y="1028446"/>
                  </a:lnTo>
                  <a:lnTo>
                    <a:pt x="1048004" y="0"/>
                  </a:lnTo>
                  <a:lnTo>
                    <a:pt x="0" y="0"/>
                  </a:lnTo>
                  <a:close/>
                </a:path>
              </a:pathLst>
            </a:custGeom>
            <a:solidFill>
              <a:srgbClr val="000000">
                <a:alpha val="0"/>
              </a:srgbClr>
            </a:solidFill>
          </p:spPr>
        </p:sp>
      </p:grpSp>
      <p:grpSp>
        <p:nvGrpSpPr>
          <p:cNvPr name="Group 49" id="49"/>
          <p:cNvGrpSpPr>
            <a:grpSpLocks noChangeAspect="true"/>
          </p:cNvGrpSpPr>
          <p:nvPr/>
        </p:nvGrpSpPr>
        <p:grpSpPr>
          <a:xfrm rot="0">
            <a:off x="13620455" y="2169062"/>
            <a:ext cx="1469888" cy="1194292"/>
            <a:chOff x="0" y="0"/>
            <a:chExt cx="1469898" cy="1194283"/>
          </a:xfrm>
        </p:grpSpPr>
        <p:sp>
          <p:nvSpPr>
            <p:cNvPr name="Freeform 50" id="50"/>
            <p:cNvSpPr/>
            <p:nvPr/>
          </p:nvSpPr>
          <p:spPr>
            <a:xfrm flipH="false" flipV="false" rot="0">
              <a:off x="0" y="0"/>
              <a:ext cx="1469898" cy="1194308"/>
            </a:xfrm>
            <a:custGeom>
              <a:avLst/>
              <a:gdLst/>
              <a:ahLst/>
              <a:cxnLst/>
              <a:rect r="r" b="b" t="t" l="l"/>
              <a:pathLst>
                <a:path h="1194308" w="1469898">
                  <a:moveTo>
                    <a:pt x="0" y="1194308"/>
                  </a:moveTo>
                  <a:lnTo>
                    <a:pt x="1469898" y="1194308"/>
                  </a:lnTo>
                  <a:lnTo>
                    <a:pt x="1469898" y="0"/>
                  </a:lnTo>
                  <a:lnTo>
                    <a:pt x="0" y="0"/>
                  </a:lnTo>
                  <a:close/>
                </a:path>
              </a:pathLst>
            </a:custGeom>
            <a:solidFill>
              <a:srgbClr val="000000">
                <a:alpha val="0"/>
              </a:srgbClr>
            </a:solidFill>
          </p:spPr>
        </p:sp>
      </p:grpSp>
      <p:grpSp>
        <p:nvGrpSpPr>
          <p:cNvPr name="Group 51" id="51"/>
          <p:cNvGrpSpPr>
            <a:grpSpLocks noChangeAspect="true"/>
          </p:cNvGrpSpPr>
          <p:nvPr/>
        </p:nvGrpSpPr>
        <p:grpSpPr>
          <a:xfrm rot="0">
            <a:off x="13556952" y="5040659"/>
            <a:ext cx="1175042" cy="1155392"/>
            <a:chOff x="0" y="0"/>
            <a:chExt cx="1175042" cy="1155395"/>
          </a:xfrm>
        </p:grpSpPr>
        <p:sp>
          <p:nvSpPr>
            <p:cNvPr name="Freeform 52" id="52"/>
            <p:cNvSpPr/>
            <p:nvPr/>
          </p:nvSpPr>
          <p:spPr>
            <a:xfrm flipH="false" flipV="false" rot="0">
              <a:off x="63500" y="70866"/>
              <a:ext cx="1047750" cy="1014222"/>
            </a:xfrm>
            <a:custGeom>
              <a:avLst/>
              <a:gdLst/>
              <a:ahLst/>
              <a:cxnLst/>
              <a:rect r="r" b="b" t="t" l="l"/>
              <a:pathLst>
                <a:path h="1014222" w="1047750">
                  <a:moveTo>
                    <a:pt x="382016" y="32893"/>
                  </a:moveTo>
                  <a:cubicBezTo>
                    <a:pt x="399669" y="32893"/>
                    <a:pt x="422148" y="44450"/>
                    <a:pt x="443865" y="55753"/>
                  </a:cubicBezTo>
                  <a:cubicBezTo>
                    <a:pt x="469900" y="69215"/>
                    <a:pt x="496824" y="83185"/>
                    <a:pt x="523748" y="83185"/>
                  </a:cubicBezTo>
                  <a:cubicBezTo>
                    <a:pt x="550672" y="83185"/>
                    <a:pt x="577596" y="69215"/>
                    <a:pt x="603631" y="55753"/>
                  </a:cubicBezTo>
                  <a:cubicBezTo>
                    <a:pt x="625475" y="44450"/>
                    <a:pt x="647827" y="32893"/>
                    <a:pt x="665480" y="32893"/>
                  </a:cubicBezTo>
                  <a:cubicBezTo>
                    <a:pt x="669036" y="32893"/>
                    <a:pt x="672338" y="33401"/>
                    <a:pt x="675386" y="34417"/>
                  </a:cubicBezTo>
                  <a:cubicBezTo>
                    <a:pt x="695325" y="41021"/>
                    <a:pt x="709422" y="69215"/>
                    <a:pt x="723011" y="96647"/>
                  </a:cubicBezTo>
                  <a:cubicBezTo>
                    <a:pt x="736092" y="122174"/>
                    <a:pt x="749300" y="148844"/>
                    <a:pt x="770001" y="164084"/>
                  </a:cubicBezTo>
                  <a:cubicBezTo>
                    <a:pt x="791083" y="179578"/>
                    <a:pt x="820420" y="184150"/>
                    <a:pt x="848741" y="188595"/>
                  </a:cubicBezTo>
                  <a:cubicBezTo>
                    <a:pt x="878332" y="193294"/>
                    <a:pt x="908939" y="197993"/>
                    <a:pt x="921131" y="214884"/>
                  </a:cubicBezTo>
                  <a:cubicBezTo>
                    <a:pt x="933069" y="231521"/>
                    <a:pt x="928243" y="262382"/>
                    <a:pt x="923544" y="292100"/>
                  </a:cubicBezTo>
                  <a:cubicBezTo>
                    <a:pt x="918972" y="320929"/>
                    <a:pt x="914273" y="350647"/>
                    <a:pt x="922401" y="375920"/>
                  </a:cubicBezTo>
                  <a:cubicBezTo>
                    <a:pt x="930148" y="400050"/>
                    <a:pt x="950849" y="420751"/>
                    <a:pt x="970788" y="440690"/>
                  </a:cubicBezTo>
                  <a:cubicBezTo>
                    <a:pt x="992505" y="462407"/>
                    <a:pt x="1014984" y="484886"/>
                    <a:pt x="1014984" y="506984"/>
                  </a:cubicBezTo>
                  <a:cubicBezTo>
                    <a:pt x="1014984" y="529082"/>
                    <a:pt x="992505" y="551561"/>
                    <a:pt x="970788" y="573278"/>
                  </a:cubicBezTo>
                  <a:cubicBezTo>
                    <a:pt x="950849" y="593217"/>
                    <a:pt x="930148" y="613918"/>
                    <a:pt x="922401" y="638048"/>
                  </a:cubicBezTo>
                  <a:cubicBezTo>
                    <a:pt x="914273" y="663321"/>
                    <a:pt x="918972" y="693039"/>
                    <a:pt x="923544" y="721868"/>
                  </a:cubicBezTo>
                  <a:cubicBezTo>
                    <a:pt x="928243" y="751713"/>
                    <a:pt x="933196" y="782447"/>
                    <a:pt x="921131" y="799084"/>
                  </a:cubicBezTo>
                  <a:cubicBezTo>
                    <a:pt x="908939" y="815975"/>
                    <a:pt x="878332" y="820801"/>
                    <a:pt x="848741" y="825373"/>
                  </a:cubicBezTo>
                  <a:cubicBezTo>
                    <a:pt x="820293" y="829818"/>
                    <a:pt x="790956" y="834390"/>
                    <a:pt x="770001" y="849884"/>
                  </a:cubicBezTo>
                  <a:cubicBezTo>
                    <a:pt x="749300" y="865124"/>
                    <a:pt x="736092" y="891667"/>
                    <a:pt x="723265" y="917448"/>
                  </a:cubicBezTo>
                  <a:cubicBezTo>
                    <a:pt x="709676" y="944753"/>
                    <a:pt x="695579" y="973074"/>
                    <a:pt x="675640" y="979678"/>
                  </a:cubicBezTo>
                  <a:cubicBezTo>
                    <a:pt x="672592" y="980694"/>
                    <a:pt x="669163" y="981202"/>
                    <a:pt x="665734" y="981202"/>
                  </a:cubicBezTo>
                  <a:cubicBezTo>
                    <a:pt x="648081" y="981202"/>
                    <a:pt x="625602" y="969645"/>
                    <a:pt x="603885" y="958342"/>
                  </a:cubicBezTo>
                  <a:cubicBezTo>
                    <a:pt x="577850" y="944880"/>
                    <a:pt x="550926" y="930910"/>
                    <a:pt x="524002" y="930910"/>
                  </a:cubicBezTo>
                  <a:cubicBezTo>
                    <a:pt x="497078" y="930910"/>
                    <a:pt x="470154" y="944880"/>
                    <a:pt x="444119" y="958342"/>
                  </a:cubicBezTo>
                  <a:cubicBezTo>
                    <a:pt x="422275" y="969645"/>
                    <a:pt x="399923" y="981202"/>
                    <a:pt x="382270" y="981202"/>
                  </a:cubicBezTo>
                  <a:cubicBezTo>
                    <a:pt x="378714" y="981202"/>
                    <a:pt x="375412" y="980694"/>
                    <a:pt x="372364" y="979678"/>
                  </a:cubicBezTo>
                  <a:cubicBezTo>
                    <a:pt x="352298" y="973074"/>
                    <a:pt x="338328" y="944880"/>
                    <a:pt x="324739" y="917448"/>
                  </a:cubicBezTo>
                  <a:cubicBezTo>
                    <a:pt x="311912" y="891794"/>
                    <a:pt x="298704" y="865124"/>
                    <a:pt x="278003" y="849884"/>
                  </a:cubicBezTo>
                  <a:cubicBezTo>
                    <a:pt x="256921" y="834390"/>
                    <a:pt x="227584" y="829818"/>
                    <a:pt x="199263" y="825373"/>
                  </a:cubicBezTo>
                  <a:cubicBezTo>
                    <a:pt x="169672" y="820674"/>
                    <a:pt x="139065" y="815975"/>
                    <a:pt x="126873" y="799084"/>
                  </a:cubicBezTo>
                  <a:cubicBezTo>
                    <a:pt x="114935" y="782447"/>
                    <a:pt x="119761" y="751586"/>
                    <a:pt x="124460" y="721868"/>
                  </a:cubicBezTo>
                  <a:cubicBezTo>
                    <a:pt x="129032" y="693039"/>
                    <a:pt x="133731" y="663321"/>
                    <a:pt x="125603" y="638048"/>
                  </a:cubicBezTo>
                  <a:cubicBezTo>
                    <a:pt x="117856" y="613918"/>
                    <a:pt x="97155" y="593217"/>
                    <a:pt x="77216" y="573278"/>
                  </a:cubicBezTo>
                  <a:cubicBezTo>
                    <a:pt x="55499" y="551561"/>
                    <a:pt x="33020" y="529082"/>
                    <a:pt x="33020" y="506984"/>
                  </a:cubicBezTo>
                  <a:cubicBezTo>
                    <a:pt x="33020" y="484886"/>
                    <a:pt x="55245" y="462534"/>
                    <a:pt x="76962" y="440817"/>
                  </a:cubicBezTo>
                  <a:cubicBezTo>
                    <a:pt x="96901" y="420878"/>
                    <a:pt x="117602" y="400177"/>
                    <a:pt x="125349" y="376047"/>
                  </a:cubicBezTo>
                  <a:cubicBezTo>
                    <a:pt x="133477" y="350774"/>
                    <a:pt x="128778" y="321056"/>
                    <a:pt x="124206" y="292227"/>
                  </a:cubicBezTo>
                  <a:cubicBezTo>
                    <a:pt x="119507" y="262382"/>
                    <a:pt x="114554" y="231648"/>
                    <a:pt x="126619" y="215011"/>
                  </a:cubicBezTo>
                  <a:cubicBezTo>
                    <a:pt x="138811" y="198120"/>
                    <a:pt x="169418" y="193294"/>
                    <a:pt x="199009" y="188722"/>
                  </a:cubicBezTo>
                  <a:cubicBezTo>
                    <a:pt x="227457" y="184277"/>
                    <a:pt x="256794" y="179705"/>
                    <a:pt x="277749" y="164211"/>
                  </a:cubicBezTo>
                  <a:cubicBezTo>
                    <a:pt x="298450" y="148971"/>
                    <a:pt x="311658" y="122428"/>
                    <a:pt x="324485" y="96647"/>
                  </a:cubicBezTo>
                  <a:cubicBezTo>
                    <a:pt x="338074" y="69342"/>
                    <a:pt x="352171" y="41021"/>
                    <a:pt x="372110" y="34417"/>
                  </a:cubicBezTo>
                  <a:cubicBezTo>
                    <a:pt x="375158" y="33401"/>
                    <a:pt x="378587" y="32893"/>
                    <a:pt x="382016" y="32893"/>
                  </a:cubicBezTo>
                  <a:close/>
                  <a:moveTo>
                    <a:pt x="382143" y="127"/>
                  </a:moveTo>
                  <a:cubicBezTo>
                    <a:pt x="375285" y="127"/>
                    <a:pt x="368554" y="1143"/>
                    <a:pt x="361950" y="3302"/>
                  </a:cubicBezTo>
                  <a:cubicBezTo>
                    <a:pt x="328930" y="14097"/>
                    <a:pt x="311785" y="48641"/>
                    <a:pt x="295148" y="82042"/>
                  </a:cubicBezTo>
                  <a:cubicBezTo>
                    <a:pt x="284099" y="104267"/>
                    <a:pt x="272669" y="127254"/>
                    <a:pt x="258318" y="137795"/>
                  </a:cubicBezTo>
                  <a:cubicBezTo>
                    <a:pt x="243713" y="148590"/>
                    <a:pt x="218440" y="152527"/>
                    <a:pt x="193929" y="156337"/>
                  </a:cubicBezTo>
                  <a:cubicBezTo>
                    <a:pt x="157607" y="162052"/>
                    <a:pt x="120142" y="167894"/>
                    <a:pt x="100076" y="195834"/>
                  </a:cubicBezTo>
                  <a:cubicBezTo>
                    <a:pt x="80264" y="223393"/>
                    <a:pt x="86233" y="260985"/>
                    <a:pt x="91948" y="297434"/>
                  </a:cubicBezTo>
                  <a:cubicBezTo>
                    <a:pt x="95885" y="322453"/>
                    <a:pt x="99949" y="348361"/>
                    <a:pt x="94234" y="366141"/>
                  </a:cubicBezTo>
                  <a:cubicBezTo>
                    <a:pt x="88900" y="382778"/>
                    <a:pt x="71120" y="400558"/>
                    <a:pt x="53848" y="417830"/>
                  </a:cubicBezTo>
                  <a:cubicBezTo>
                    <a:pt x="27305" y="444119"/>
                    <a:pt x="0" y="471424"/>
                    <a:pt x="0" y="507111"/>
                  </a:cubicBezTo>
                  <a:cubicBezTo>
                    <a:pt x="0" y="542798"/>
                    <a:pt x="27305" y="570103"/>
                    <a:pt x="53848" y="596519"/>
                  </a:cubicBezTo>
                  <a:cubicBezTo>
                    <a:pt x="71120" y="613791"/>
                    <a:pt x="88900" y="631571"/>
                    <a:pt x="94234" y="648208"/>
                  </a:cubicBezTo>
                  <a:cubicBezTo>
                    <a:pt x="99949" y="665988"/>
                    <a:pt x="95885" y="691896"/>
                    <a:pt x="91948" y="716915"/>
                  </a:cubicBezTo>
                  <a:cubicBezTo>
                    <a:pt x="86233" y="753237"/>
                    <a:pt x="80264" y="790829"/>
                    <a:pt x="100076" y="818515"/>
                  </a:cubicBezTo>
                  <a:cubicBezTo>
                    <a:pt x="120142" y="846455"/>
                    <a:pt x="157734" y="852424"/>
                    <a:pt x="193929" y="858012"/>
                  </a:cubicBezTo>
                  <a:cubicBezTo>
                    <a:pt x="218440" y="861822"/>
                    <a:pt x="243713" y="865886"/>
                    <a:pt x="258318" y="876554"/>
                  </a:cubicBezTo>
                  <a:cubicBezTo>
                    <a:pt x="272669" y="887095"/>
                    <a:pt x="284099" y="910082"/>
                    <a:pt x="295148" y="932307"/>
                  </a:cubicBezTo>
                  <a:cubicBezTo>
                    <a:pt x="311785" y="965708"/>
                    <a:pt x="328930" y="1000252"/>
                    <a:pt x="361950" y="1011047"/>
                  </a:cubicBezTo>
                  <a:cubicBezTo>
                    <a:pt x="368681" y="1013206"/>
                    <a:pt x="375412" y="1014222"/>
                    <a:pt x="382143" y="1014222"/>
                  </a:cubicBezTo>
                  <a:cubicBezTo>
                    <a:pt x="407543" y="1014222"/>
                    <a:pt x="433578" y="1000760"/>
                    <a:pt x="458978" y="987552"/>
                  </a:cubicBezTo>
                  <a:cubicBezTo>
                    <a:pt x="481584" y="975868"/>
                    <a:pt x="504825" y="963803"/>
                    <a:pt x="523875" y="963803"/>
                  </a:cubicBezTo>
                  <a:cubicBezTo>
                    <a:pt x="542925" y="963803"/>
                    <a:pt x="566166" y="975868"/>
                    <a:pt x="588772" y="987552"/>
                  </a:cubicBezTo>
                  <a:cubicBezTo>
                    <a:pt x="614172" y="1000633"/>
                    <a:pt x="640207" y="1014222"/>
                    <a:pt x="665607" y="1014222"/>
                  </a:cubicBezTo>
                  <a:cubicBezTo>
                    <a:pt x="672465" y="1014222"/>
                    <a:pt x="679196" y="1013206"/>
                    <a:pt x="685800" y="1011047"/>
                  </a:cubicBezTo>
                  <a:cubicBezTo>
                    <a:pt x="718820" y="1000252"/>
                    <a:pt x="735965" y="965708"/>
                    <a:pt x="752602" y="932307"/>
                  </a:cubicBezTo>
                  <a:cubicBezTo>
                    <a:pt x="763651" y="910082"/>
                    <a:pt x="775081" y="887095"/>
                    <a:pt x="789432" y="876554"/>
                  </a:cubicBezTo>
                  <a:cubicBezTo>
                    <a:pt x="804037" y="865759"/>
                    <a:pt x="829310" y="861822"/>
                    <a:pt x="853821" y="858012"/>
                  </a:cubicBezTo>
                  <a:cubicBezTo>
                    <a:pt x="890143" y="852297"/>
                    <a:pt x="927608" y="846455"/>
                    <a:pt x="947674" y="818515"/>
                  </a:cubicBezTo>
                  <a:cubicBezTo>
                    <a:pt x="967486" y="790956"/>
                    <a:pt x="961517" y="753364"/>
                    <a:pt x="955802" y="716915"/>
                  </a:cubicBezTo>
                  <a:cubicBezTo>
                    <a:pt x="951865" y="691896"/>
                    <a:pt x="947801" y="665988"/>
                    <a:pt x="953516" y="648208"/>
                  </a:cubicBezTo>
                  <a:cubicBezTo>
                    <a:pt x="958850" y="631571"/>
                    <a:pt x="976630" y="613791"/>
                    <a:pt x="993902" y="596519"/>
                  </a:cubicBezTo>
                  <a:cubicBezTo>
                    <a:pt x="1020318" y="570103"/>
                    <a:pt x="1047750" y="542671"/>
                    <a:pt x="1047750" y="507111"/>
                  </a:cubicBezTo>
                  <a:cubicBezTo>
                    <a:pt x="1047750" y="471551"/>
                    <a:pt x="1020445" y="444119"/>
                    <a:pt x="993902" y="417703"/>
                  </a:cubicBezTo>
                  <a:cubicBezTo>
                    <a:pt x="976630" y="400431"/>
                    <a:pt x="958850" y="382651"/>
                    <a:pt x="953516" y="366014"/>
                  </a:cubicBezTo>
                  <a:cubicBezTo>
                    <a:pt x="947801" y="348234"/>
                    <a:pt x="951865" y="322326"/>
                    <a:pt x="955802" y="297307"/>
                  </a:cubicBezTo>
                  <a:cubicBezTo>
                    <a:pt x="961517" y="260985"/>
                    <a:pt x="967486" y="223393"/>
                    <a:pt x="947674" y="195707"/>
                  </a:cubicBezTo>
                  <a:cubicBezTo>
                    <a:pt x="927608" y="167767"/>
                    <a:pt x="890016" y="161798"/>
                    <a:pt x="853821" y="156210"/>
                  </a:cubicBezTo>
                  <a:cubicBezTo>
                    <a:pt x="829310" y="152400"/>
                    <a:pt x="804037" y="148336"/>
                    <a:pt x="789432" y="137668"/>
                  </a:cubicBezTo>
                  <a:cubicBezTo>
                    <a:pt x="775081" y="127127"/>
                    <a:pt x="763651" y="104140"/>
                    <a:pt x="752602" y="81915"/>
                  </a:cubicBezTo>
                  <a:cubicBezTo>
                    <a:pt x="735965" y="48514"/>
                    <a:pt x="718820" y="14097"/>
                    <a:pt x="685800" y="3175"/>
                  </a:cubicBezTo>
                  <a:cubicBezTo>
                    <a:pt x="679069" y="1016"/>
                    <a:pt x="672338" y="0"/>
                    <a:pt x="665607" y="0"/>
                  </a:cubicBezTo>
                  <a:cubicBezTo>
                    <a:pt x="640207" y="0"/>
                    <a:pt x="614172" y="13462"/>
                    <a:pt x="588772" y="26670"/>
                  </a:cubicBezTo>
                  <a:cubicBezTo>
                    <a:pt x="566166" y="38354"/>
                    <a:pt x="542925" y="50419"/>
                    <a:pt x="523875" y="50419"/>
                  </a:cubicBezTo>
                  <a:cubicBezTo>
                    <a:pt x="504825" y="50419"/>
                    <a:pt x="481584" y="38354"/>
                    <a:pt x="458978" y="26670"/>
                  </a:cubicBezTo>
                  <a:cubicBezTo>
                    <a:pt x="433578" y="13589"/>
                    <a:pt x="407543" y="0"/>
                    <a:pt x="382143" y="0"/>
                  </a:cubicBezTo>
                  <a:close/>
                </a:path>
              </a:pathLst>
            </a:custGeom>
            <a:solidFill>
              <a:srgbClr val="000000"/>
            </a:solidFill>
          </p:spPr>
        </p:sp>
        <p:sp>
          <p:nvSpPr>
            <p:cNvPr name="Freeform 53" id="53"/>
            <p:cNvSpPr/>
            <p:nvPr/>
          </p:nvSpPr>
          <p:spPr>
            <a:xfrm flipH="false" flipV="false" rot="0">
              <a:off x="212598" y="195199"/>
              <a:ext cx="751586" cy="759968"/>
            </a:xfrm>
            <a:custGeom>
              <a:avLst/>
              <a:gdLst/>
              <a:ahLst/>
              <a:cxnLst/>
              <a:rect r="r" b="b" t="t" l="l"/>
              <a:pathLst>
                <a:path h="759968" w="751586">
                  <a:moveTo>
                    <a:pt x="375793" y="759968"/>
                  </a:moveTo>
                  <a:cubicBezTo>
                    <a:pt x="168529" y="759968"/>
                    <a:pt x="0" y="589534"/>
                    <a:pt x="0" y="379984"/>
                  </a:cubicBezTo>
                  <a:cubicBezTo>
                    <a:pt x="0" y="170434"/>
                    <a:pt x="168529" y="0"/>
                    <a:pt x="375793" y="0"/>
                  </a:cubicBezTo>
                  <a:cubicBezTo>
                    <a:pt x="583057" y="0"/>
                    <a:pt x="751586" y="170434"/>
                    <a:pt x="751586" y="379984"/>
                  </a:cubicBezTo>
                  <a:cubicBezTo>
                    <a:pt x="751586" y="589534"/>
                    <a:pt x="583057" y="759968"/>
                    <a:pt x="375793" y="759968"/>
                  </a:cubicBezTo>
                  <a:close/>
                  <a:moveTo>
                    <a:pt x="375793" y="32893"/>
                  </a:moveTo>
                  <a:cubicBezTo>
                    <a:pt x="186563" y="32893"/>
                    <a:pt x="32766" y="188595"/>
                    <a:pt x="32766" y="380111"/>
                  </a:cubicBezTo>
                  <a:cubicBezTo>
                    <a:pt x="32766" y="571627"/>
                    <a:pt x="186690" y="727202"/>
                    <a:pt x="375793" y="727202"/>
                  </a:cubicBezTo>
                  <a:cubicBezTo>
                    <a:pt x="564896" y="727202"/>
                    <a:pt x="718820" y="571373"/>
                    <a:pt x="718820" y="379984"/>
                  </a:cubicBezTo>
                  <a:cubicBezTo>
                    <a:pt x="718820" y="188595"/>
                    <a:pt x="565023" y="32766"/>
                    <a:pt x="375793" y="32766"/>
                  </a:cubicBezTo>
                  <a:close/>
                </a:path>
              </a:pathLst>
            </a:custGeom>
            <a:solidFill>
              <a:srgbClr val="000000"/>
            </a:solidFill>
          </p:spPr>
        </p:sp>
        <p:sp>
          <p:nvSpPr>
            <p:cNvPr name="Freeform 54" id="54"/>
            <p:cNvSpPr/>
            <p:nvPr/>
          </p:nvSpPr>
          <p:spPr>
            <a:xfrm flipH="false" flipV="false" rot="0">
              <a:off x="324358" y="411988"/>
              <a:ext cx="507746" cy="347980"/>
            </a:xfrm>
            <a:custGeom>
              <a:avLst/>
              <a:gdLst/>
              <a:ahLst/>
              <a:cxnLst/>
              <a:rect r="r" b="b" t="t" l="l"/>
              <a:pathLst>
                <a:path h="347980" w="507746">
                  <a:moveTo>
                    <a:pt x="146431" y="347980"/>
                  </a:moveTo>
                  <a:cubicBezTo>
                    <a:pt x="141478" y="347980"/>
                    <a:pt x="136525" y="345694"/>
                    <a:pt x="133350" y="341376"/>
                  </a:cubicBezTo>
                  <a:lnTo>
                    <a:pt x="3683" y="167386"/>
                  </a:lnTo>
                  <a:cubicBezTo>
                    <a:pt x="1016" y="163830"/>
                    <a:pt x="0" y="159385"/>
                    <a:pt x="635" y="155067"/>
                  </a:cubicBezTo>
                  <a:cubicBezTo>
                    <a:pt x="1270" y="150749"/>
                    <a:pt x="3683" y="146812"/>
                    <a:pt x="7239" y="144272"/>
                  </a:cubicBezTo>
                  <a:lnTo>
                    <a:pt x="73406" y="96393"/>
                  </a:lnTo>
                  <a:cubicBezTo>
                    <a:pt x="80645" y="91186"/>
                    <a:pt x="90805" y="92710"/>
                    <a:pt x="96139" y="99822"/>
                  </a:cubicBezTo>
                  <a:lnTo>
                    <a:pt x="168275" y="196596"/>
                  </a:lnTo>
                  <a:lnTo>
                    <a:pt x="433451" y="5207"/>
                  </a:lnTo>
                  <a:cubicBezTo>
                    <a:pt x="440690" y="0"/>
                    <a:pt x="450850" y="1524"/>
                    <a:pt x="456184" y="8763"/>
                  </a:cubicBezTo>
                  <a:lnTo>
                    <a:pt x="504063" y="73025"/>
                  </a:lnTo>
                  <a:cubicBezTo>
                    <a:pt x="506730" y="76581"/>
                    <a:pt x="507746" y="81026"/>
                    <a:pt x="507111" y="85344"/>
                  </a:cubicBezTo>
                  <a:cubicBezTo>
                    <a:pt x="506476" y="89662"/>
                    <a:pt x="504063" y="93599"/>
                    <a:pt x="500507" y="96139"/>
                  </a:cubicBezTo>
                  <a:lnTo>
                    <a:pt x="156083" y="344805"/>
                  </a:lnTo>
                  <a:cubicBezTo>
                    <a:pt x="153162" y="346837"/>
                    <a:pt x="149860" y="347853"/>
                    <a:pt x="146558" y="347853"/>
                  </a:cubicBezTo>
                  <a:close/>
                  <a:moveTo>
                    <a:pt x="39878" y="161163"/>
                  </a:moveTo>
                  <a:lnTo>
                    <a:pt x="149987" y="308864"/>
                  </a:lnTo>
                  <a:lnTo>
                    <a:pt x="467741" y="79248"/>
                  </a:lnTo>
                  <a:lnTo>
                    <a:pt x="439420" y="41275"/>
                  </a:lnTo>
                  <a:lnTo>
                    <a:pt x="174371" y="232791"/>
                  </a:lnTo>
                  <a:cubicBezTo>
                    <a:pt x="167132" y="237998"/>
                    <a:pt x="156972" y="236474"/>
                    <a:pt x="151638" y="229362"/>
                  </a:cubicBezTo>
                  <a:lnTo>
                    <a:pt x="79502" y="132461"/>
                  </a:lnTo>
                  <a:lnTo>
                    <a:pt x="39878" y="161163"/>
                  </a:lnTo>
                  <a:close/>
                </a:path>
              </a:pathLst>
            </a:custGeom>
            <a:solidFill>
              <a:srgbClr val="000000"/>
            </a:solidFill>
          </p:spPr>
        </p:sp>
        <p:sp>
          <p:nvSpPr>
            <p:cNvPr name="Freeform 55" id="55"/>
            <p:cNvSpPr/>
            <p:nvPr/>
          </p:nvSpPr>
          <p:spPr>
            <a:xfrm flipH="false" flipV="false" rot="0">
              <a:off x="410718" y="332867"/>
              <a:ext cx="163449" cy="32766"/>
            </a:xfrm>
            <a:custGeom>
              <a:avLst/>
              <a:gdLst/>
              <a:ahLst/>
              <a:cxnLst/>
              <a:rect r="r" b="b" t="t" l="l"/>
              <a:pathLst>
                <a:path h="32766" w="163449">
                  <a:moveTo>
                    <a:pt x="147066" y="32766"/>
                  </a:moveTo>
                  <a:lnTo>
                    <a:pt x="16383" y="32766"/>
                  </a:lnTo>
                  <a:cubicBezTo>
                    <a:pt x="7366" y="32766"/>
                    <a:pt x="0" y="25400"/>
                    <a:pt x="0" y="16383"/>
                  </a:cubicBezTo>
                  <a:cubicBezTo>
                    <a:pt x="0" y="7366"/>
                    <a:pt x="7366" y="0"/>
                    <a:pt x="16383" y="0"/>
                  </a:cubicBezTo>
                  <a:lnTo>
                    <a:pt x="147066" y="0"/>
                  </a:lnTo>
                  <a:cubicBezTo>
                    <a:pt x="156083" y="0"/>
                    <a:pt x="163449" y="7366"/>
                    <a:pt x="163449" y="16383"/>
                  </a:cubicBezTo>
                  <a:cubicBezTo>
                    <a:pt x="163449" y="25400"/>
                    <a:pt x="156083" y="32766"/>
                    <a:pt x="147066" y="32766"/>
                  </a:cubicBezTo>
                  <a:close/>
                </a:path>
              </a:pathLst>
            </a:custGeom>
            <a:solidFill>
              <a:srgbClr val="000000"/>
            </a:solidFill>
          </p:spPr>
        </p:sp>
        <p:sp>
          <p:nvSpPr>
            <p:cNvPr name="Freeform 56" id="56"/>
            <p:cNvSpPr/>
            <p:nvPr/>
          </p:nvSpPr>
          <p:spPr>
            <a:xfrm flipH="false" flipV="false" rot="0">
              <a:off x="375920" y="398272"/>
              <a:ext cx="198247" cy="32766"/>
            </a:xfrm>
            <a:custGeom>
              <a:avLst/>
              <a:gdLst/>
              <a:ahLst/>
              <a:cxnLst/>
              <a:rect r="r" b="b" t="t" l="l"/>
              <a:pathLst>
                <a:path h="32766" w="198247">
                  <a:moveTo>
                    <a:pt x="181864" y="32766"/>
                  </a:moveTo>
                  <a:lnTo>
                    <a:pt x="16383" y="32766"/>
                  </a:lnTo>
                  <a:cubicBezTo>
                    <a:pt x="7366" y="32766"/>
                    <a:pt x="0" y="25400"/>
                    <a:pt x="0" y="16383"/>
                  </a:cubicBezTo>
                  <a:cubicBezTo>
                    <a:pt x="0" y="7366"/>
                    <a:pt x="7366" y="0"/>
                    <a:pt x="16383" y="0"/>
                  </a:cubicBezTo>
                  <a:lnTo>
                    <a:pt x="181864" y="0"/>
                  </a:lnTo>
                  <a:cubicBezTo>
                    <a:pt x="190881" y="0"/>
                    <a:pt x="198247" y="7366"/>
                    <a:pt x="198247" y="16383"/>
                  </a:cubicBezTo>
                  <a:cubicBezTo>
                    <a:pt x="198247" y="25400"/>
                    <a:pt x="190881" y="32766"/>
                    <a:pt x="181864" y="32766"/>
                  </a:cubicBezTo>
                  <a:close/>
                </a:path>
              </a:pathLst>
            </a:custGeom>
            <a:solidFill>
              <a:srgbClr val="000000"/>
            </a:solidFill>
          </p:spPr>
        </p:sp>
        <p:sp>
          <p:nvSpPr>
            <p:cNvPr name="Freeform 57" id="57"/>
            <p:cNvSpPr/>
            <p:nvPr/>
          </p:nvSpPr>
          <p:spPr>
            <a:xfrm flipH="false" flipV="false" rot="0">
              <a:off x="602615" y="806958"/>
              <a:ext cx="163449" cy="32766"/>
            </a:xfrm>
            <a:custGeom>
              <a:avLst/>
              <a:gdLst/>
              <a:ahLst/>
              <a:cxnLst/>
              <a:rect r="r" b="b" t="t" l="l"/>
              <a:pathLst>
                <a:path h="32766" w="163449">
                  <a:moveTo>
                    <a:pt x="147066" y="32766"/>
                  </a:moveTo>
                  <a:lnTo>
                    <a:pt x="16383" y="32766"/>
                  </a:lnTo>
                  <a:cubicBezTo>
                    <a:pt x="7366" y="32766"/>
                    <a:pt x="0" y="25400"/>
                    <a:pt x="0" y="16383"/>
                  </a:cubicBezTo>
                  <a:cubicBezTo>
                    <a:pt x="0" y="7366"/>
                    <a:pt x="7366" y="0"/>
                    <a:pt x="16383" y="0"/>
                  </a:cubicBezTo>
                  <a:lnTo>
                    <a:pt x="147066" y="0"/>
                  </a:lnTo>
                  <a:cubicBezTo>
                    <a:pt x="156083" y="0"/>
                    <a:pt x="163449" y="7366"/>
                    <a:pt x="163449" y="16383"/>
                  </a:cubicBezTo>
                  <a:cubicBezTo>
                    <a:pt x="163449" y="25400"/>
                    <a:pt x="156083" y="32766"/>
                    <a:pt x="147066" y="32766"/>
                  </a:cubicBezTo>
                  <a:close/>
                </a:path>
              </a:pathLst>
            </a:custGeom>
            <a:solidFill>
              <a:srgbClr val="000000"/>
            </a:solidFill>
          </p:spPr>
        </p:sp>
        <p:sp>
          <p:nvSpPr>
            <p:cNvPr name="Freeform 58" id="58"/>
            <p:cNvSpPr/>
            <p:nvPr/>
          </p:nvSpPr>
          <p:spPr>
            <a:xfrm flipH="false" flipV="false" rot="0">
              <a:off x="602615" y="741553"/>
              <a:ext cx="198247" cy="32766"/>
            </a:xfrm>
            <a:custGeom>
              <a:avLst/>
              <a:gdLst/>
              <a:ahLst/>
              <a:cxnLst/>
              <a:rect r="r" b="b" t="t" l="l"/>
              <a:pathLst>
                <a:path h="32766" w="198247">
                  <a:moveTo>
                    <a:pt x="181864" y="32766"/>
                  </a:moveTo>
                  <a:lnTo>
                    <a:pt x="16383" y="32766"/>
                  </a:lnTo>
                  <a:cubicBezTo>
                    <a:pt x="7366" y="32766"/>
                    <a:pt x="0" y="25400"/>
                    <a:pt x="0" y="16383"/>
                  </a:cubicBezTo>
                  <a:cubicBezTo>
                    <a:pt x="0" y="7366"/>
                    <a:pt x="7366" y="0"/>
                    <a:pt x="16383" y="0"/>
                  </a:cubicBezTo>
                  <a:lnTo>
                    <a:pt x="181864" y="0"/>
                  </a:lnTo>
                  <a:cubicBezTo>
                    <a:pt x="190881" y="0"/>
                    <a:pt x="198247" y="7366"/>
                    <a:pt x="198247" y="16383"/>
                  </a:cubicBezTo>
                  <a:cubicBezTo>
                    <a:pt x="198247" y="25400"/>
                    <a:pt x="190881" y="32766"/>
                    <a:pt x="181864" y="32766"/>
                  </a:cubicBezTo>
                  <a:close/>
                </a:path>
              </a:pathLst>
            </a:custGeom>
            <a:solidFill>
              <a:srgbClr val="000000"/>
            </a:solidFill>
          </p:spPr>
        </p:sp>
        <p:sp>
          <p:nvSpPr>
            <p:cNvPr name="Freeform 59" id="59"/>
            <p:cNvSpPr/>
            <p:nvPr/>
          </p:nvSpPr>
          <p:spPr>
            <a:xfrm flipH="false" flipV="false" rot="0">
              <a:off x="63500" y="63500"/>
              <a:ext cx="1048004" cy="1028446"/>
            </a:xfrm>
            <a:custGeom>
              <a:avLst/>
              <a:gdLst/>
              <a:ahLst/>
              <a:cxnLst/>
              <a:rect r="r" b="b" t="t" l="l"/>
              <a:pathLst>
                <a:path h="1028446" w="1048004">
                  <a:moveTo>
                    <a:pt x="0" y="1028446"/>
                  </a:moveTo>
                  <a:lnTo>
                    <a:pt x="1048004" y="1028446"/>
                  </a:lnTo>
                  <a:lnTo>
                    <a:pt x="1048004" y="0"/>
                  </a:lnTo>
                  <a:lnTo>
                    <a:pt x="0" y="0"/>
                  </a:lnTo>
                  <a:close/>
                </a:path>
              </a:pathLst>
            </a:custGeom>
            <a:solidFill>
              <a:srgbClr val="000000">
                <a:alpha val="0"/>
              </a:srgbClr>
            </a:solidFill>
          </p:spPr>
        </p:sp>
      </p:grpSp>
      <p:grpSp>
        <p:nvGrpSpPr>
          <p:cNvPr name="Group 60" id="60"/>
          <p:cNvGrpSpPr>
            <a:grpSpLocks noChangeAspect="true"/>
          </p:cNvGrpSpPr>
          <p:nvPr/>
        </p:nvGrpSpPr>
        <p:grpSpPr>
          <a:xfrm rot="0">
            <a:off x="15376227" y="5040659"/>
            <a:ext cx="1946567" cy="2073059"/>
            <a:chOff x="0" y="0"/>
            <a:chExt cx="1946567" cy="2073059"/>
          </a:xfrm>
        </p:grpSpPr>
        <p:sp>
          <p:nvSpPr>
            <p:cNvPr name="Freeform 61" id="61"/>
            <p:cNvSpPr/>
            <p:nvPr/>
          </p:nvSpPr>
          <p:spPr>
            <a:xfrm flipH="false" flipV="false" rot="0">
              <a:off x="63881" y="77724"/>
              <a:ext cx="996696" cy="995299"/>
            </a:xfrm>
            <a:custGeom>
              <a:avLst/>
              <a:gdLst/>
              <a:ahLst/>
              <a:cxnLst/>
              <a:rect r="r" b="b" t="t" l="l"/>
              <a:pathLst>
                <a:path h="995299" w="996696">
                  <a:moveTo>
                    <a:pt x="498348" y="995299"/>
                  </a:moveTo>
                  <a:cubicBezTo>
                    <a:pt x="223647" y="995299"/>
                    <a:pt x="0" y="772033"/>
                    <a:pt x="0" y="497586"/>
                  </a:cubicBezTo>
                  <a:cubicBezTo>
                    <a:pt x="0" y="223139"/>
                    <a:pt x="223647" y="0"/>
                    <a:pt x="498348" y="0"/>
                  </a:cubicBezTo>
                  <a:cubicBezTo>
                    <a:pt x="773049" y="0"/>
                    <a:pt x="996696" y="223139"/>
                    <a:pt x="996696" y="497586"/>
                  </a:cubicBezTo>
                  <a:cubicBezTo>
                    <a:pt x="996696" y="772033"/>
                    <a:pt x="773176" y="995299"/>
                    <a:pt x="498348" y="995299"/>
                  </a:cubicBezTo>
                  <a:close/>
                  <a:moveTo>
                    <a:pt x="498348" y="50419"/>
                  </a:moveTo>
                  <a:cubicBezTo>
                    <a:pt x="251460" y="50419"/>
                    <a:pt x="50546" y="251079"/>
                    <a:pt x="50546" y="497586"/>
                  </a:cubicBezTo>
                  <a:cubicBezTo>
                    <a:pt x="50546" y="744093"/>
                    <a:pt x="251460" y="944753"/>
                    <a:pt x="498348" y="944753"/>
                  </a:cubicBezTo>
                  <a:cubicBezTo>
                    <a:pt x="745236" y="944753"/>
                    <a:pt x="946150" y="744220"/>
                    <a:pt x="946150" y="497586"/>
                  </a:cubicBezTo>
                  <a:cubicBezTo>
                    <a:pt x="946150" y="250952"/>
                    <a:pt x="745363" y="50419"/>
                    <a:pt x="498348" y="50419"/>
                  </a:cubicBezTo>
                  <a:close/>
                </a:path>
              </a:pathLst>
            </a:custGeom>
            <a:solidFill>
              <a:srgbClr val="000000"/>
            </a:solidFill>
          </p:spPr>
        </p:sp>
        <p:sp>
          <p:nvSpPr>
            <p:cNvPr name="Freeform 62" id="62"/>
            <p:cNvSpPr/>
            <p:nvPr/>
          </p:nvSpPr>
          <p:spPr>
            <a:xfrm flipH="false" flipV="false" rot="0">
              <a:off x="405638" y="1002919"/>
              <a:ext cx="313182" cy="195072"/>
            </a:xfrm>
            <a:custGeom>
              <a:avLst/>
              <a:gdLst/>
              <a:ahLst/>
              <a:cxnLst/>
              <a:rect r="r" b="b" t="t" l="l"/>
              <a:pathLst>
                <a:path h="195072" w="313182">
                  <a:moveTo>
                    <a:pt x="206375" y="195072"/>
                  </a:moveTo>
                  <a:lnTo>
                    <a:pt x="106934" y="195072"/>
                  </a:lnTo>
                  <a:cubicBezTo>
                    <a:pt x="48006" y="195072"/>
                    <a:pt x="0" y="147193"/>
                    <a:pt x="0" y="88392"/>
                  </a:cubicBezTo>
                  <a:lnTo>
                    <a:pt x="0" y="26416"/>
                  </a:lnTo>
                  <a:cubicBezTo>
                    <a:pt x="0" y="18542"/>
                    <a:pt x="3683" y="11049"/>
                    <a:pt x="10033" y="6223"/>
                  </a:cubicBezTo>
                  <a:cubicBezTo>
                    <a:pt x="16383" y="1397"/>
                    <a:pt x="24638" y="0"/>
                    <a:pt x="32258" y="2159"/>
                  </a:cubicBezTo>
                  <a:cubicBezTo>
                    <a:pt x="112776" y="25273"/>
                    <a:pt x="200406" y="25273"/>
                    <a:pt x="280924" y="2159"/>
                  </a:cubicBezTo>
                  <a:cubicBezTo>
                    <a:pt x="288544" y="0"/>
                    <a:pt x="296799" y="1397"/>
                    <a:pt x="303149" y="6223"/>
                  </a:cubicBezTo>
                  <a:cubicBezTo>
                    <a:pt x="309499" y="11049"/>
                    <a:pt x="313182" y="18415"/>
                    <a:pt x="313182" y="26416"/>
                  </a:cubicBezTo>
                  <a:lnTo>
                    <a:pt x="313182" y="88392"/>
                  </a:lnTo>
                  <a:cubicBezTo>
                    <a:pt x="313055" y="147320"/>
                    <a:pt x="265176" y="195072"/>
                    <a:pt x="206248" y="195072"/>
                  </a:cubicBezTo>
                  <a:close/>
                  <a:moveTo>
                    <a:pt x="50546" y="58801"/>
                  </a:moveTo>
                  <a:lnTo>
                    <a:pt x="50546" y="88392"/>
                  </a:lnTo>
                  <a:cubicBezTo>
                    <a:pt x="50546" y="119380"/>
                    <a:pt x="75819" y="144653"/>
                    <a:pt x="106934" y="144653"/>
                  </a:cubicBezTo>
                  <a:lnTo>
                    <a:pt x="206375" y="144653"/>
                  </a:lnTo>
                  <a:cubicBezTo>
                    <a:pt x="237490" y="144653"/>
                    <a:pt x="262763" y="119380"/>
                    <a:pt x="262763" y="88392"/>
                  </a:cubicBezTo>
                  <a:lnTo>
                    <a:pt x="262763" y="58801"/>
                  </a:lnTo>
                  <a:cubicBezTo>
                    <a:pt x="193294" y="73787"/>
                    <a:pt x="120142" y="73787"/>
                    <a:pt x="50673" y="58801"/>
                  </a:cubicBezTo>
                  <a:close/>
                </a:path>
              </a:pathLst>
            </a:custGeom>
            <a:solidFill>
              <a:srgbClr val="000000"/>
            </a:solidFill>
          </p:spPr>
        </p:sp>
        <p:sp>
          <p:nvSpPr>
            <p:cNvPr name="Freeform 63" id="63"/>
            <p:cNvSpPr/>
            <p:nvPr/>
          </p:nvSpPr>
          <p:spPr>
            <a:xfrm flipH="false" flipV="false" rot="0">
              <a:off x="987171" y="281178"/>
              <a:ext cx="298831" cy="165735"/>
            </a:xfrm>
            <a:custGeom>
              <a:avLst/>
              <a:gdLst/>
              <a:ahLst/>
              <a:cxnLst/>
              <a:rect r="r" b="b" t="t" l="l"/>
              <a:pathLst>
                <a:path h="165735" w="298831">
                  <a:moveTo>
                    <a:pt x="27813" y="165735"/>
                  </a:moveTo>
                  <a:cubicBezTo>
                    <a:pt x="21336" y="165735"/>
                    <a:pt x="14859" y="163322"/>
                    <a:pt x="9906" y="158369"/>
                  </a:cubicBezTo>
                  <a:cubicBezTo>
                    <a:pt x="0" y="148463"/>
                    <a:pt x="0" y="132461"/>
                    <a:pt x="9906" y="122682"/>
                  </a:cubicBezTo>
                  <a:lnTo>
                    <a:pt x="125349" y="7366"/>
                  </a:lnTo>
                  <a:cubicBezTo>
                    <a:pt x="130048" y="2667"/>
                    <a:pt x="136525" y="0"/>
                    <a:pt x="143256" y="0"/>
                  </a:cubicBezTo>
                  <a:lnTo>
                    <a:pt x="273558" y="0"/>
                  </a:lnTo>
                  <a:cubicBezTo>
                    <a:pt x="287528" y="0"/>
                    <a:pt x="298831" y="11303"/>
                    <a:pt x="298831" y="25273"/>
                  </a:cubicBezTo>
                  <a:cubicBezTo>
                    <a:pt x="298831" y="39243"/>
                    <a:pt x="287528" y="50546"/>
                    <a:pt x="273558" y="50546"/>
                  </a:cubicBezTo>
                  <a:lnTo>
                    <a:pt x="153797" y="50546"/>
                  </a:lnTo>
                  <a:lnTo>
                    <a:pt x="45720" y="158242"/>
                  </a:lnTo>
                  <a:cubicBezTo>
                    <a:pt x="40767" y="163195"/>
                    <a:pt x="34290" y="165735"/>
                    <a:pt x="27813" y="165735"/>
                  </a:cubicBezTo>
                  <a:close/>
                </a:path>
              </a:pathLst>
            </a:custGeom>
            <a:solidFill>
              <a:srgbClr val="000000"/>
            </a:solidFill>
          </p:spPr>
        </p:sp>
        <p:sp>
          <p:nvSpPr>
            <p:cNvPr name="Freeform 64" id="64"/>
            <p:cNvSpPr/>
            <p:nvPr/>
          </p:nvSpPr>
          <p:spPr>
            <a:xfrm flipH="false" flipV="false" rot="0">
              <a:off x="747395" y="968121"/>
              <a:ext cx="538861" cy="566039"/>
            </a:xfrm>
            <a:custGeom>
              <a:avLst/>
              <a:gdLst/>
              <a:ahLst/>
              <a:cxnLst/>
              <a:rect r="r" b="b" t="t" l="l"/>
              <a:pathLst>
                <a:path h="566039" w="538861">
                  <a:moveTo>
                    <a:pt x="513588" y="566039"/>
                  </a:moveTo>
                  <a:lnTo>
                    <a:pt x="373380" y="566039"/>
                  </a:lnTo>
                  <a:cubicBezTo>
                    <a:pt x="364998" y="566039"/>
                    <a:pt x="357124" y="561848"/>
                    <a:pt x="352425" y="554863"/>
                  </a:cubicBezTo>
                  <a:lnTo>
                    <a:pt x="7747" y="42799"/>
                  </a:lnTo>
                  <a:cubicBezTo>
                    <a:pt x="0" y="31242"/>
                    <a:pt x="3048" y="15494"/>
                    <a:pt x="14605" y="7747"/>
                  </a:cubicBezTo>
                  <a:cubicBezTo>
                    <a:pt x="26162" y="0"/>
                    <a:pt x="41910" y="3048"/>
                    <a:pt x="49657" y="14605"/>
                  </a:cubicBezTo>
                  <a:lnTo>
                    <a:pt x="386842" y="515620"/>
                  </a:lnTo>
                  <a:lnTo>
                    <a:pt x="513588" y="515620"/>
                  </a:lnTo>
                  <a:cubicBezTo>
                    <a:pt x="527558" y="515620"/>
                    <a:pt x="538861" y="526923"/>
                    <a:pt x="538861" y="540893"/>
                  </a:cubicBezTo>
                  <a:cubicBezTo>
                    <a:pt x="538861" y="554863"/>
                    <a:pt x="527558" y="566039"/>
                    <a:pt x="513588" y="566039"/>
                  </a:cubicBezTo>
                  <a:close/>
                </a:path>
              </a:pathLst>
            </a:custGeom>
            <a:solidFill>
              <a:srgbClr val="000000"/>
            </a:solidFill>
          </p:spPr>
        </p:sp>
        <p:sp>
          <p:nvSpPr>
            <p:cNvPr name="Freeform 65" id="65"/>
            <p:cNvSpPr/>
            <p:nvPr/>
          </p:nvSpPr>
          <p:spPr>
            <a:xfrm flipH="false" flipV="false" rot="0">
              <a:off x="949579" y="774192"/>
              <a:ext cx="405003" cy="180213"/>
            </a:xfrm>
            <a:custGeom>
              <a:avLst/>
              <a:gdLst/>
              <a:ahLst/>
              <a:cxnLst/>
              <a:rect r="r" b="b" t="t" l="l"/>
              <a:pathLst>
                <a:path h="180213" w="405003">
                  <a:moveTo>
                    <a:pt x="379730" y="180213"/>
                  </a:moveTo>
                  <a:lnTo>
                    <a:pt x="155067" y="180213"/>
                  </a:lnTo>
                  <a:cubicBezTo>
                    <a:pt x="148336" y="180213"/>
                    <a:pt x="141986" y="177546"/>
                    <a:pt x="137160" y="172847"/>
                  </a:cubicBezTo>
                  <a:lnTo>
                    <a:pt x="9906" y="45593"/>
                  </a:lnTo>
                  <a:cubicBezTo>
                    <a:pt x="0" y="35687"/>
                    <a:pt x="0" y="19685"/>
                    <a:pt x="9906" y="9906"/>
                  </a:cubicBezTo>
                  <a:cubicBezTo>
                    <a:pt x="19812" y="127"/>
                    <a:pt x="35814" y="0"/>
                    <a:pt x="45720" y="9906"/>
                  </a:cubicBezTo>
                  <a:lnTo>
                    <a:pt x="165608" y="129540"/>
                  </a:lnTo>
                  <a:lnTo>
                    <a:pt x="379730" y="129540"/>
                  </a:lnTo>
                  <a:cubicBezTo>
                    <a:pt x="393700" y="129540"/>
                    <a:pt x="405003" y="140843"/>
                    <a:pt x="405003" y="154813"/>
                  </a:cubicBezTo>
                  <a:cubicBezTo>
                    <a:pt x="405003" y="168783"/>
                    <a:pt x="393700" y="180086"/>
                    <a:pt x="379730" y="180086"/>
                  </a:cubicBezTo>
                  <a:close/>
                </a:path>
              </a:pathLst>
            </a:custGeom>
            <a:solidFill>
              <a:srgbClr val="000000"/>
            </a:solidFill>
          </p:spPr>
        </p:sp>
        <p:sp>
          <p:nvSpPr>
            <p:cNvPr name="Freeform 66" id="66"/>
            <p:cNvSpPr/>
            <p:nvPr/>
          </p:nvSpPr>
          <p:spPr>
            <a:xfrm flipH="false" flipV="false" rot="0">
              <a:off x="1235456" y="63500"/>
              <a:ext cx="578231" cy="485902"/>
            </a:xfrm>
            <a:custGeom>
              <a:avLst/>
              <a:gdLst/>
              <a:ahLst/>
              <a:cxnLst/>
              <a:rect r="r" b="b" t="t" l="l"/>
              <a:pathLst>
                <a:path h="485902" w="578231">
                  <a:moveTo>
                    <a:pt x="503428" y="50292"/>
                  </a:moveTo>
                  <a:cubicBezTo>
                    <a:pt x="516890" y="50292"/>
                    <a:pt x="527812" y="61341"/>
                    <a:pt x="527812" y="74676"/>
                  </a:cubicBezTo>
                  <a:lnTo>
                    <a:pt x="527812" y="410972"/>
                  </a:lnTo>
                  <a:cubicBezTo>
                    <a:pt x="527812" y="424434"/>
                    <a:pt x="516890" y="435356"/>
                    <a:pt x="503428" y="435356"/>
                  </a:cubicBezTo>
                  <a:lnTo>
                    <a:pt x="75057" y="435356"/>
                  </a:lnTo>
                  <a:cubicBezTo>
                    <a:pt x="61595" y="435356"/>
                    <a:pt x="50546" y="424434"/>
                    <a:pt x="50546" y="410972"/>
                  </a:cubicBezTo>
                  <a:lnTo>
                    <a:pt x="50546" y="74803"/>
                  </a:lnTo>
                  <a:cubicBezTo>
                    <a:pt x="50546" y="61341"/>
                    <a:pt x="61595" y="50419"/>
                    <a:pt x="75057" y="50419"/>
                  </a:cubicBezTo>
                  <a:lnTo>
                    <a:pt x="75057" y="50419"/>
                  </a:lnTo>
                  <a:close/>
                  <a:moveTo>
                    <a:pt x="71374" y="0"/>
                  </a:moveTo>
                  <a:cubicBezTo>
                    <a:pt x="31750" y="1905"/>
                    <a:pt x="0" y="34671"/>
                    <a:pt x="0" y="74803"/>
                  </a:cubicBezTo>
                  <a:lnTo>
                    <a:pt x="0" y="410972"/>
                  </a:lnTo>
                  <a:cubicBezTo>
                    <a:pt x="0" y="452247"/>
                    <a:pt x="33655" y="485902"/>
                    <a:pt x="74930" y="485902"/>
                  </a:cubicBezTo>
                  <a:lnTo>
                    <a:pt x="503301" y="485902"/>
                  </a:lnTo>
                  <a:cubicBezTo>
                    <a:pt x="544576" y="485902"/>
                    <a:pt x="578231" y="452247"/>
                    <a:pt x="578231" y="410972"/>
                  </a:cubicBezTo>
                  <a:lnTo>
                    <a:pt x="578231" y="74803"/>
                  </a:lnTo>
                  <a:cubicBezTo>
                    <a:pt x="578231" y="34798"/>
                    <a:pt x="546608" y="1905"/>
                    <a:pt x="506857" y="0"/>
                  </a:cubicBezTo>
                  <a:close/>
                </a:path>
              </a:pathLst>
            </a:custGeom>
            <a:solidFill>
              <a:srgbClr val="000000"/>
            </a:solidFill>
          </p:spPr>
        </p:sp>
        <p:sp>
          <p:nvSpPr>
            <p:cNvPr name="Freeform 67" id="67"/>
            <p:cNvSpPr/>
            <p:nvPr/>
          </p:nvSpPr>
          <p:spPr>
            <a:xfrm flipH="false" flipV="false" rot="0">
              <a:off x="483997" y="1147572"/>
              <a:ext cx="156464" cy="181737"/>
            </a:xfrm>
            <a:custGeom>
              <a:avLst/>
              <a:gdLst/>
              <a:ahLst/>
              <a:cxnLst/>
              <a:rect r="r" b="b" t="t" l="l"/>
              <a:pathLst>
                <a:path h="181737" w="156464">
                  <a:moveTo>
                    <a:pt x="131191" y="181610"/>
                  </a:moveTo>
                  <a:lnTo>
                    <a:pt x="25273" y="181610"/>
                  </a:lnTo>
                  <a:cubicBezTo>
                    <a:pt x="11303" y="181610"/>
                    <a:pt x="0" y="170307"/>
                    <a:pt x="0" y="156337"/>
                  </a:cubicBezTo>
                  <a:lnTo>
                    <a:pt x="0" y="25273"/>
                  </a:lnTo>
                  <a:cubicBezTo>
                    <a:pt x="0" y="11303"/>
                    <a:pt x="11303" y="0"/>
                    <a:pt x="25273" y="0"/>
                  </a:cubicBezTo>
                  <a:lnTo>
                    <a:pt x="131191" y="0"/>
                  </a:lnTo>
                  <a:cubicBezTo>
                    <a:pt x="145161" y="0"/>
                    <a:pt x="156464" y="11303"/>
                    <a:pt x="156464" y="25273"/>
                  </a:cubicBezTo>
                  <a:lnTo>
                    <a:pt x="156464" y="156464"/>
                  </a:lnTo>
                  <a:cubicBezTo>
                    <a:pt x="156464" y="170434"/>
                    <a:pt x="145161" y="181737"/>
                    <a:pt x="131191" y="181737"/>
                  </a:cubicBezTo>
                  <a:close/>
                  <a:moveTo>
                    <a:pt x="50673" y="131191"/>
                  </a:moveTo>
                  <a:lnTo>
                    <a:pt x="106045" y="131191"/>
                  </a:lnTo>
                  <a:lnTo>
                    <a:pt x="106045" y="50419"/>
                  </a:lnTo>
                  <a:lnTo>
                    <a:pt x="50673" y="50419"/>
                  </a:lnTo>
                  <a:lnTo>
                    <a:pt x="50673" y="131064"/>
                  </a:lnTo>
                  <a:close/>
                </a:path>
              </a:pathLst>
            </a:custGeom>
            <a:solidFill>
              <a:srgbClr val="000000"/>
            </a:solidFill>
          </p:spPr>
        </p:sp>
        <p:sp>
          <p:nvSpPr>
            <p:cNvPr name="Freeform 68" id="68"/>
            <p:cNvSpPr/>
            <p:nvPr/>
          </p:nvSpPr>
          <p:spPr>
            <a:xfrm flipH="false" flipV="false" rot="0">
              <a:off x="415798" y="1278763"/>
              <a:ext cx="292989" cy="727837"/>
            </a:xfrm>
            <a:custGeom>
              <a:avLst/>
              <a:gdLst/>
              <a:ahLst/>
              <a:cxnLst/>
              <a:rect r="r" b="b" t="t" l="l"/>
              <a:pathLst>
                <a:path h="727837" w="292989">
                  <a:moveTo>
                    <a:pt x="239014" y="727837"/>
                  </a:moveTo>
                  <a:lnTo>
                    <a:pt x="53975" y="727837"/>
                  </a:lnTo>
                  <a:cubicBezTo>
                    <a:pt x="24257" y="727837"/>
                    <a:pt x="0" y="703707"/>
                    <a:pt x="0" y="673989"/>
                  </a:cubicBezTo>
                  <a:lnTo>
                    <a:pt x="0" y="53848"/>
                  </a:lnTo>
                  <a:cubicBezTo>
                    <a:pt x="0" y="24130"/>
                    <a:pt x="24257" y="0"/>
                    <a:pt x="53975" y="0"/>
                  </a:cubicBezTo>
                  <a:lnTo>
                    <a:pt x="239014" y="0"/>
                  </a:lnTo>
                  <a:cubicBezTo>
                    <a:pt x="268732" y="0"/>
                    <a:pt x="292989" y="24130"/>
                    <a:pt x="292989" y="53848"/>
                  </a:cubicBezTo>
                  <a:lnTo>
                    <a:pt x="292989" y="673989"/>
                  </a:lnTo>
                  <a:cubicBezTo>
                    <a:pt x="292989" y="703707"/>
                    <a:pt x="268732" y="727837"/>
                    <a:pt x="239014" y="727837"/>
                  </a:cubicBezTo>
                  <a:close/>
                  <a:moveTo>
                    <a:pt x="53975" y="50419"/>
                  </a:moveTo>
                  <a:cubicBezTo>
                    <a:pt x="52197" y="50419"/>
                    <a:pt x="50546" y="51943"/>
                    <a:pt x="50546" y="53848"/>
                  </a:cubicBezTo>
                  <a:lnTo>
                    <a:pt x="50546" y="673989"/>
                  </a:lnTo>
                  <a:cubicBezTo>
                    <a:pt x="50546" y="675767"/>
                    <a:pt x="52070" y="677418"/>
                    <a:pt x="53975" y="677418"/>
                  </a:cubicBezTo>
                  <a:lnTo>
                    <a:pt x="239014" y="677418"/>
                  </a:lnTo>
                  <a:cubicBezTo>
                    <a:pt x="240792" y="677418"/>
                    <a:pt x="242443" y="675894"/>
                    <a:pt x="242443" y="673989"/>
                  </a:cubicBezTo>
                  <a:lnTo>
                    <a:pt x="242443" y="53848"/>
                  </a:lnTo>
                  <a:cubicBezTo>
                    <a:pt x="242443" y="52070"/>
                    <a:pt x="240919" y="50419"/>
                    <a:pt x="239014" y="50419"/>
                  </a:cubicBezTo>
                  <a:lnTo>
                    <a:pt x="53975" y="50419"/>
                  </a:lnTo>
                  <a:close/>
                </a:path>
              </a:pathLst>
            </a:custGeom>
            <a:solidFill>
              <a:srgbClr val="000000"/>
            </a:solidFill>
          </p:spPr>
        </p:sp>
        <p:sp>
          <p:nvSpPr>
            <p:cNvPr name="Freeform 69" id="69"/>
            <p:cNvSpPr/>
            <p:nvPr/>
          </p:nvSpPr>
          <p:spPr>
            <a:xfrm flipH="false" flipV="false" rot="0">
              <a:off x="1304036" y="686054"/>
              <a:ext cx="578231" cy="486156"/>
            </a:xfrm>
            <a:custGeom>
              <a:avLst/>
              <a:gdLst/>
              <a:ahLst/>
              <a:cxnLst/>
              <a:rect r="r" b="b" t="t" l="l"/>
              <a:pathLst>
                <a:path h="486156" w="578231">
                  <a:moveTo>
                    <a:pt x="503428" y="486029"/>
                  </a:moveTo>
                  <a:lnTo>
                    <a:pt x="74930" y="486029"/>
                  </a:lnTo>
                  <a:cubicBezTo>
                    <a:pt x="33528" y="486029"/>
                    <a:pt x="0" y="452374"/>
                    <a:pt x="0" y="411099"/>
                  </a:cubicBezTo>
                  <a:lnTo>
                    <a:pt x="0" y="74930"/>
                  </a:lnTo>
                  <a:cubicBezTo>
                    <a:pt x="0" y="33655"/>
                    <a:pt x="33655" y="0"/>
                    <a:pt x="74930" y="0"/>
                  </a:cubicBezTo>
                  <a:lnTo>
                    <a:pt x="503301" y="0"/>
                  </a:lnTo>
                  <a:cubicBezTo>
                    <a:pt x="544703" y="0"/>
                    <a:pt x="578231" y="33655"/>
                    <a:pt x="578231" y="74930"/>
                  </a:cubicBezTo>
                  <a:lnTo>
                    <a:pt x="578231" y="411226"/>
                  </a:lnTo>
                  <a:cubicBezTo>
                    <a:pt x="578231" y="452501"/>
                    <a:pt x="544576" y="486156"/>
                    <a:pt x="503301" y="486156"/>
                  </a:cubicBezTo>
                  <a:close/>
                  <a:moveTo>
                    <a:pt x="74930" y="50546"/>
                  </a:moveTo>
                  <a:cubicBezTo>
                    <a:pt x="61468" y="50546"/>
                    <a:pt x="50419" y="61468"/>
                    <a:pt x="50419" y="75057"/>
                  </a:cubicBezTo>
                  <a:lnTo>
                    <a:pt x="50419" y="411226"/>
                  </a:lnTo>
                  <a:cubicBezTo>
                    <a:pt x="50419" y="424688"/>
                    <a:pt x="61341" y="435610"/>
                    <a:pt x="74930" y="435610"/>
                  </a:cubicBezTo>
                  <a:lnTo>
                    <a:pt x="503301" y="435610"/>
                  </a:lnTo>
                  <a:cubicBezTo>
                    <a:pt x="516763" y="435610"/>
                    <a:pt x="527812" y="424688"/>
                    <a:pt x="527812" y="411226"/>
                  </a:cubicBezTo>
                  <a:lnTo>
                    <a:pt x="527812" y="75057"/>
                  </a:lnTo>
                  <a:cubicBezTo>
                    <a:pt x="527812" y="61595"/>
                    <a:pt x="516890" y="50546"/>
                    <a:pt x="503301" y="50546"/>
                  </a:cubicBezTo>
                  <a:lnTo>
                    <a:pt x="74930" y="50546"/>
                  </a:lnTo>
                  <a:close/>
                </a:path>
              </a:pathLst>
            </a:custGeom>
            <a:solidFill>
              <a:srgbClr val="000000"/>
            </a:solidFill>
          </p:spPr>
        </p:sp>
        <p:sp>
          <p:nvSpPr>
            <p:cNvPr name="Freeform 70" id="70"/>
            <p:cNvSpPr/>
            <p:nvPr/>
          </p:nvSpPr>
          <p:spPr>
            <a:xfrm flipH="false" flipV="false" rot="0">
              <a:off x="1235837" y="1265936"/>
              <a:ext cx="578231" cy="486029"/>
            </a:xfrm>
            <a:custGeom>
              <a:avLst/>
              <a:gdLst/>
              <a:ahLst/>
              <a:cxnLst/>
              <a:rect r="r" b="b" t="t" l="l"/>
              <a:pathLst>
                <a:path h="486029" w="578231">
                  <a:moveTo>
                    <a:pt x="503428" y="486029"/>
                  </a:moveTo>
                  <a:lnTo>
                    <a:pt x="74930" y="486029"/>
                  </a:lnTo>
                  <a:cubicBezTo>
                    <a:pt x="33528" y="486029"/>
                    <a:pt x="0" y="452374"/>
                    <a:pt x="0" y="411099"/>
                  </a:cubicBezTo>
                  <a:lnTo>
                    <a:pt x="0" y="74930"/>
                  </a:lnTo>
                  <a:cubicBezTo>
                    <a:pt x="0" y="33655"/>
                    <a:pt x="33655" y="0"/>
                    <a:pt x="74930" y="0"/>
                  </a:cubicBezTo>
                  <a:lnTo>
                    <a:pt x="503301" y="0"/>
                  </a:lnTo>
                  <a:cubicBezTo>
                    <a:pt x="544703" y="0"/>
                    <a:pt x="578231" y="33655"/>
                    <a:pt x="578231" y="74930"/>
                  </a:cubicBezTo>
                  <a:lnTo>
                    <a:pt x="578231" y="411099"/>
                  </a:lnTo>
                  <a:cubicBezTo>
                    <a:pt x="578231" y="452374"/>
                    <a:pt x="544576" y="486029"/>
                    <a:pt x="503301" y="486029"/>
                  </a:cubicBezTo>
                  <a:close/>
                  <a:moveTo>
                    <a:pt x="75057" y="50546"/>
                  </a:moveTo>
                  <a:cubicBezTo>
                    <a:pt x="61595" y="50546"/>
                    <a:pt x="50546" y="61468"/>
                    <a:pt x="50546" y="75057"/>
                  </a:cubicBezTo>
                  <a:lnTo>
                    <a:pt x="50546" y="411226"/>
                  </a:lnTo>
                  <a:cubicBezTo>
                    <a:pt x="50546" y="424688"/>
                    <a:pt x="61468" y="435610"/>
                    <a:pt x="75057" y="435610"/>
                  </a:cubicBezTo>
                  <a:lnTo>
                    <a:pt x="503428" y="435610"/>
                  </a:lnTo>
                  <a:cubicBezTo>
                    <a:pt x="516890" y="435610"/>
                    <a:pt x="527939" y="424688"/>
                    <a:pt x="527939" y="411226"/>
                  </a:cubicBezTo>
                  <a:lnTo>
                    <a:pt x="527939" y="74930"/>
                  </a:lnTo>
                  <a:cubicBezTo>
                    <a:pt x="527939" y="61468"/>
                    <a:pt x="517017" y="50419"/>
                    <a:pt x="503428" y="50419"/>
                  </a:cubicBezTo>
                  <a:lnTo>
                    <a:pt x="74930" y="50419"/>
                  </a:lnTo>
                  <a:close/>
                </a:path>
              </a:pathLst>
            </a:custGeom>
            <a:solidFill>
              <a:srgbClr val="000000"/>
            </a:solidFill>
          </p:spPr>
        </p:sp>
        <p:sp>
          <p:nvSpPr>
            <p:cNvPr name="Freeform 71" id="71"/>
            <p:cNvSpPr/>
            <p:nvPr/>
          </p:nvSpPr>
          <p:spPr>
            <a:xfrm flipH="false" flipV="false" rot="0">
              <a:off x="175260" y="188976"/>
              <a:ext cx="773938" cy="772795"/>
            </a:xfrm>
            <a:custGeom>
              <a:avLst/>
              <a:gdLst/>
              <a:ahLst/>
              <a:cxnLst/>
              <a:rect r="r" b="b" t="t" l="l"/>
              <a:pathLst>
                <a:path h="772795" w="773938">
                  <a:moveTo>
                    <a:pt x="386969" y="772795"/>
                  </a:moveTo>
                  <a:cubicBezTo>
                    <a:pt x="173609" y="772795"/>
                    <a:pt x="0" y="599440"/>
                    <a:pt x="0" y="386334"/>
                  </a:cubicBezTo>
                  <a:cubicBezTo>
                    <a:pt x="0" y="173228"/>
                    <a:pt x="173609" y="0"/>
                    <a:pt x="386969" y="0"/>
                  </a:cubicBezTo>
                  <a:cubicBezTo>
                    <a:pt x="600329" y="0"/>
                    <a:pt x="773938" y="173355"/>
                    <a:pt x="773938" y="386334"/>
                  </a:cubicBezTo>
                  <a:cubicBezTo>
                    <a:pt x="773938" y="599313"/>
                    <a:pt x="600329" y="772795"/>
                    <a:pt x="386969" y="772795"/>
                  </a:cubicBezTo>
                  <a:close/>
                  <a:moveTo>
                    <a:pt x="386969" y="50419"/>
                  </a:moveTo>
                  <a:cubicBezTo>
                    <a:pt x="201422" y="50419"/>
                    <a:pt x="50546" y="201168"/>
                    <a:pt x="50546" y="386334"/>
                  </a:cubicBezTo>
                  <a:cubicBezTo>
                    <a:pt x="50546" y="571500"/>
                    <a:pt x="201549" y="722376"/>
                    <a:pt x="386969" y="722376"/>
                  </a:cubicBezTo>
                  <a:cubicBezTo>
                    <a:pt x="572389" y="722376"/>
                    <a:pt x="723392" y="571627"/>
                    <a:pt x="723392" y="386334"/>
                  </a:cubicBezTo>
                  <a:cubicBezTo>
                    <a:pt x="723392" y="201041"/>
                    <a:pt x="572516" y="50419"/>
                    <a:pt x="386969" y="50419"/>
                  </a:cubicBezTo>
                  <a:close/>
                </a:path>
              </a:pathLst>
            </a:custGeom>
            <a:solidFill>
              <a:srgbClr val="000000"/>
            </a:solidFill>
          </p:spPr>
        </p:sp>
        <p:sp>
          <p:nvSpPr>
            <p:cNvPr name="Freeform 72" id="72"/>
            <p:cNvSpPr/>
            <p:nvPr/>
          </p:nvSpPr>
          <p:spPr>
            <a:xfrm flipH="false" flipV="false" rot="0">
              <a:off x="415798" y="1743202"/>
              <a:ext cx="292862" cy="156591"/>
            </a:xfrm>
            <a:custGeom>
              <a:avLst/>
              <a:gdLst/>
              <a:ahLst/>
              <a:cxnLst/>
              <a:rect r="r" b="b" t="t" l="l"/>
              <a:pathLst>
                <a:path h="156591" w="292862">
                  <a:moveTo>
                    <a:pt x="267589" y="156591"/>
                  </a:moveTo>
                  <a:lnTo>
                    <a:pt x="25273" y="156591"/>
                  </a:lnTo>
                  <a:cubicBezTo>
                    <a:pt x="11303" y="156591"/>
                    <a:pt x="0" y="145288"/>
                    <a:pt x="0" y="131318"/>
                  </a:cubicBezTo>
                  <a:lnTo>
                    <a:pt x="0" y="25273"/>
                  </a:lnTo>
                  <a:cubicBezTo>
                    <a:pt x="0" y="11303"/>
                    <a:pt x="11303" y="0"/>
                    <a:pt x="25273" y="0"/>
                  </a:cubicBezTo>
                  <a:lnTo>
                    <a:pt x="267589" y="0"/>
                  </a:lnTo>
                  <a:cubicBezTo>
                    <a:pt x="281559" y="0"/>
                    <a:pt x="292862" y="11303"/>
                    <a:pt x="292862" y="25273"/>
                  </a:cubicBezTo>
                  <a:lnTo>
                    <a:pt x="292862" y="131318"/>
                  </a:lnTo>
                  <a:cubicBezTo>
                    <a:pt x="292862" y="145288"/>
                    <a:pt x="281559" y="156591"/>
                    <a:pt x="267589" y="156591"/>
                  </a:cubicBezTo>
                  <a:close/>
                  <a:moveTo>
                    <a:pt x="50546" y="106172"/>
                  </a:moveTo>
                  <a:lnTo>
                    <a:pt x="242316" y="106172"/>
                  </a:lnTo>
                  <a:lnTo>
                    <a:pt x="242316" y="50673"/>
                  </a:lnTo>
                  <a:lnTo>
                    <a:pt x="50546" y="50673"/>
                  </a:lnTo>
                  <a:lnTo>
                    <a:pt x="50546" y="106172"/>
                  </a:lnTo>
                  <a:close/>
                </a:path>
              </a:pathLst>
            </a:custGeom>
            <a:solidFill>
              <a:srgbClr val="000000"/>
            </a:solidFill>
          </p:spPr>
        </p:sp>
        <p:sp>
          <p:nvSpPr>
            <p:cNvPr name="Freeform 73" id="73"/>
            <p:cNvSpPr/>
            <p:nvPr/>
          </p:nvSpPr>
          <p:spPr>
            <a:xfrm flipH="false" flipV="false" rot="0">
              <a:off x="1329944" y="175895"/>
              <a:ext cx="389509" cy="50546"/>
            </a:xfrm>
            <a:custGeom>
              <a:avLst/>
              <a:gdLst/>
              <a:ahLst/>
              <a:cxnLst/>
              <a:rect r="r" b="b" t="t" l="l"/>
              <a:pathLst>
                <a:path h="50546" w="389509">
                  <a:moveTo>
                    <a:pt x="364236" y="50546"/>
                  </a:moveTo>
                  <a:lnTo>
                    <a:pt x="25273" y="50546"/>
                  </a:lnTo>
                  <a:cubicBezTo>
                    <a:pt x="11303" y="50546"/>
                    <a:pt x="0" y="39243"/>
                    <a:pt x="0" y="25273"/>
                  </a:cubicBezTo>
                  <a:cubicBezTo>
                    <a:pt x="0" y="11303"/>
                    <a:pt x="11303" y="0"/>
                    <a:pt x="25273" y="0"/>
                  </a:cubicBezTo>
                  <a:lnTo>
                    <a:pt x="364236" y="0"/>
                  </a:lnTo>
                  <a:cubicBezTo>
                    <a:pt x="378206" y="0"/>
                    <a:pt x="389509" y="11303"/>
                    <a:pt x="389509" y="25273"/>
                  </a:cubicBezTo>
                  <a:cubicBezTo>
                    <a:pt x="389509" y="39243"/>
                    <a:pt x="378206" y="50546"/>
                    <a:pt x="364236" y="50546"/>
                  </a:cubicBezTo>
                  <a:close/>
                </a:path>
              </a:pathLst>
            </a:custGeom>
            <a:solidFill>
              <a:srgbClr val="000000"/>
            </a:solidFill>
          </p:spPr>
        </p:sp>
        <p:sp>
          <p:nvSpPr>
            <p:cNvPr name="Freeform 74" id="74"/>
            <p:cNvSpPr/>
            <p:nvPr/>
          </p:nvSpPr>
          <p:spPr>
            <a:xfrm flipH="false" flipV="false" rot="0">
              <a:off x="1329944" y="281051"/>
              <a:ext cx="389509" cy="50546"/>
            </a:xfrm>
            <a:custGeom>
              <a:avLst/>
              <a:gdLst/>
              <a:ahLst/>
              <a:cxnLst/>
              <a:rect r="r" b="b" t="t" l="l"/>
              <a:pathLst>
                <a:path h="50546" w="389509">
                  <a:moveTo>
                    <a:pt x="364236" y="50546"/>
                  </a:moveTo>
                  <a:lnTo>
                    <a:pt x="25273" y="50546"/>
                  </a:lnTo>
                  <a:cubicBezTo>
                    <a:pt x="11303" y="50546"/>
                    <a:pt x="0" y="39243"/>
                    <a:pt x="0" y="25273"/>
                  </a:cubicBezTo>
                  <a:cubicBezTo>
                    <a:pt x="0" y="11303"/>
                    <a:pt x="11303" y="0"/>
                    <a:pt x="25273" y="0"/>
                  </a:cubicBezTo>
                  <a:lnTo>
                    <a:pt x="364236" y="0"/>
                  </a:lnTo>
                  <a:cubicBezTo>
                    <a:pt x="378206" y="0"/>
                    <a:pt x="389509" y="11303"/>
                    <a:pt x="389509" y="25273"/>
                  </a:cubicBezTo>
                  <a:cubicBezTo>
                    <a:pt x="389509" y="39243"/>
                    <a:pt x="378206" y="50546"/>
                    <a:pt x="364236" y="50546"/>
                  </a:cubicBezTo>
                  <a:close/>
                </a:path>
              </a:pathLst>
            </a:custGeom>
            <a:solidFill>
              <a:srgbClr val="000000"/>
            </a:solidFill>
          </p:spPr>
        </p:sp>
        <p:sp>
          <p:nvSpPr>
            <p:cNvPr name="Freeform 75" id="75"/>
            <p:cNvSpPr/>
            <p:nvPr/>
          </p:nvSpPr>
          <p:spPr>
            <a:xfrm flipH="false" flipV="false" rot="0">
              <a:off x="1329944" y="386207"/>
              <a:ext cx="389509" cy="50546"/>
            </a:xfrm>
            <a:custGeom>
              <a:avLst/>
              <a:gdLst/>
              <a:ahLst/>
              <a:cxnLst/>
              <a:rect r="r" b="b" t="t" l="l"/>
              <a:pathLst>
                <a:path h="50546" w="389509">
                  <a:moveTo>
                    <a:pt x="364236" y="50546"/>
                  </a:moveTo>
                  <a:lnTo>
                    <a:pt x="25273" y="50546"/>
                  </a:lnTo>
                  <a:cubicBezTo>
                    <a:pt x="11303" y="50546"/>
                    <a:pt x="0" y="39243"/>
                    <a:pt x="0" y="25273"/>
                  </a:cubicBezTo>
                  <a:cubicBezTo>
                    <a:pt x="0" y="11303"/>
                    <a:pt x="11303" y="0"/>
                    <a:pt x="25273" y="0"/>
                  </a:cubicBezTo>
                  <a:lnTo>
                    <a:pt x="364236" y="0"/>
                  </a:lnTo>
                  <a:cubicBezTo>
                    <a:pt x="378206" y="0"/>
                    <a:pt x="389509" y="11303"/>
                    <a:pt x="389509" y="25273"/>
                  </a:cubicBezTo>
                  <a:cubicBezTo>
                    <a:pt x="389509" y="39243"/>
                    <a:pt x="378206" y="50546"/>
                    <a:pt x="364236" y="50546"/>
                  </a:cubicBezTo>
                  <a:close/>
                </a:path>
              </a:pathLst>
            </a:custGeom>
            <a:solidFill>
              <a:srgbClr val="000000"/>
            </a:solidFill>
          </p:spPr>
        </p:sp>
        <p:sp>
          <p:nvSpPr>
            <p:cNvPr name="Freeform 76" id="76"/>
            <p:cNvSpPr/>
            <p:nvPr/>
          </p:nvSpPr>
          <p:spPr>
            <a:xfrm flipH="false" flipV="false" rot="0">
              <a:off x="1398524" y="798703"/>
              <a:ext cx="389509" cy="50546"/>
            </a:xfrm>
            <a:custGeom>
              <a:avLst/>
              <a:gdLst/>
              <a:ahLst/>
              <a:cxnLst/>
              <a:rect r="r" b="b" t="t" l="l"/>
              <a:pathLst>
                <a:path h="50546" w="389509">
                  <a:moveTo>
                    <a:pt x="364109" y="50546"/>
                  </a:moveTo>
                  <a:lnTo>
                    <a:pt x="25273" y="50546"/>
                  </a:lnTo>
                  <a:cubicBezTo>
                    <a:pt x="11303" y="50546"/>
                    <a:pt x="0" y="39243"/>
                    <a:pt x="0" y="25273"/>
                  </a:cubicBezTo>
                  <a:cubicBezTo>
                    <a:pt x="0" y="11303"/>
                    <a:pt x="11303" y="0"/>
                    <a:pt x="25273" y="0"/>
                  </a:cubicBezTo>
                  <a:lnTo>
                    <a:pt x="364236" y="0"/>
                  </a:lnTo>
                  <a:cubicBezTo>
                    <a:pt x="378206" y="0"/>
                    <a:pt x="389509" y="11303"/>
                    <a:pt x="389509" y="25273"/>
                  </a:cubicBezTo>
                  <a:cubicBezTo>
                    <a:pt x="389509" y="39243"/>
                    <a:pt x="378206" y="50546"/>
                    <a:pt x="364236" y="50546"/>
                  </a:cubicBezTo>
                  <a:close/>
                </a:path>
              </a:pathLst>
            </a:custGeom>
            <a:solidFill>
              <a:srgbClr val="000000"/>
            </a:solidFill>
          </p:spPr>
        </p:sp>
        <p:sp>
          <p:nvSpPr>
            <p:cNvPr name="Freeform 77" id="77"/>
            <p:cNvSpPr/>
            <p:nvPr/>
          </p:nvSpPr>
          <p:spPr>
            <a:xfrm flipH="false" flipV="false" rot="0">
              <a:off x="1398524" y="903859"/>
              <a:ext cx="389509" cy="50546"/>
            </a:xfrm>
            <a:custGeom>
              <a:avLst/>
              <a:gdLst/>
              <a:ahLst/>
              <a:cxnLst/>
              <a:rect r="r" b="b" t="t" l="l"/>
              <a:pathLst>
                <a:path h="50546" w="389509">
                  <a:moveTo>
                    <a:pt x="364109" y="50546"/>
                  </a:moveTo>
                  <a:lnTo>
                    <a:pt x="25273" y="50546"/>
                  </a:lnTo>
                  <a:cubicBezTo>
                    <a:pt x="11303" y="50546"/>
                    <a:pt x="0" y="39243"/>
                    <a:pt x="0" y="25273"/>
                  </a:cubicBezTo>
                  <a:cubicBezTo>
                    <a:pt x="0" y="11303"/>
                    <a:pt x="11303" y="0"/>
                    <a:pt x="25273" y="0"/>
                  </a:cubicBezTo>
                  <a:lnTo>
                    <a:pt x="364236" y="0"/>
                  </a:lnTo>
                  <a:cubicBezTo>
                    <a:pt x="378206" y="0"/>
                    <a:pt x="389509" y="11303"/>
                    <a:pt x="389509" y="25273"/>
                  </a:cubicBezTo>
                  <a:cubicBezTo>
                    <a:pt x="389509" y="39243"/>
                    <a:pt x="378206" y="50546"/>
                    <a:pt x="364236" y="50546"/>
                  </a:cubicBezTo>
                  <a:close/>
                </a:path>
              </a:pathLst>
            </a:custGeom>
            <a:solidFill>
              <a:srgbClr val="000000"/>
            </a:solidFill>
          </p:spPr>
        </p:sp>
        <p:sp>
          <p:nvSpPr>
            <p:cNvPr name="Freeform 78" id="78"/>
            <p:cNvSpPr/>
            <p:nvPr/>
          </p:nvSpPr>
          <p:spPr>
            <a:xfrm flipH="false" flipV="false" rot="0">
              <a:off x="1398524" y="1009015"/>
              <a:ext cx="389509" cy="50546"/>
            </a:xfrm>
            <a:custGeom>
              <a:avLst/>
              <a:gdLst/>
              <a:ahLst/>
              <a:cxnLst/>
              <a:rect r="r" b="b" t="t" l="l"/>
              <a:pathLst>
                <a:path h="50546" w="389509">
                  <a:moveTo>
                    <a:pt x="364109" y="50546"/>
                  </a:moveTo>
                  <a:lnTo>
                    <a:pt x="25273" y="50546"/>
                  </a:lnTo>
                  <a:cubicBezTo>
                    <a:pt x="11303" y="50546"/>
                    <a:pt x="0" y="39243"/>
                    <a:pt x="0" y="25273"/>
                  </a:cubicBezTo>
                  <a:cubicBezTo>
                    <a:pt x="0" y="11303"/>
                    <a:pt x="11303" y="0"/>
                    <a:pt x="25273" y="0"/>
                  </a:cubicBezTo>
                  <a:lnTo>
                    <a:pt x="364236" y="0"/>
                  </a:lnTo>
                  <a:cubicBezTo>
                    <a:pt x="378206" y="0"/>
                    <a:pt x="389509" y="11303"/>
                    <a:pt x="389509" y="25273"/>
                  </a:cubicBezTo>
                  <a:cubicBezTo>
                    <a:pt x="389509" y="39243"/>
                    <a:pt x="378206" y="50546"/>
                    <a:pt x="364236" y="50546"/>
                  </a:cubicBezTo>
                  <a:close/>
                </a:path>
              </a:pathLst>
            </a:custGeom>
            <a:solidFill>
              <a:srgbClr val="000000"/>
            </a:solidFill>
          </p:spPr>
        </p:sp>
        <p:sp>
          <p:nvSpPr>
            <p:cNvPr name="Freeform 79" id="79"/>
            <p:cNvSpPr/>
            <p:nvPr/>
          </p:nvSpPr>
          <p:spPr>
            <a:xfrm flipH="false" flipV="false" rot="0">
              <a:off x="1330198" y="1378458"/>
              <a:ext cx="389509" cy="50546"/>
            </a:xfrm>
            <a:custGeom>
              <a:avLst/>
              <a:gdLst/>
              <a:ahLst/>
              <a:cxnLst/>
              <a:rect r="r" b="b" t="t" l="l"/>
              <a:pathLst>
                <a:path h="50546" w="389509">
                  <a:moveTo>
                    <a:pt x="364236" y="50546"/>
                  </a:moveTo>
                  <a:lnTo>
                    <a:pt x="25273" y="50546"/>
                  </a:lnTo>
                  <a:cubicBezTo>
                    <a:pt x="11303" y="50546"/>
                    <a:pt x="0" y="39243"/>
                    <a:pt x="0" y="25273"/>
                  </a:cubicBezTo>
                  <a:cubicBezTo>
                    <a:pt x="0" y="11303"/>
                    <a:pt x="11303" y="0"/>
                    <a:pt x="25273" y="0"/>
                  </a:cubicBezTo>
                  <a:lnTo>
                    <a:pt x="364236" y="0"/>
                  </a:lnTo>
                  <a:cubicBezTo>
                    <a:pt x="378206" y="0"/>
                    <a:pt x="389509" y="11303"/>
                    <a:pt x="389509" y="25273"/>
                  </a:cubicBezTo>
                  <a:cubicBezTo>
                    <a:pt x="389509" y="39243"/>
                    <a:pt x="378206" y="50546"/>
                    <a:pt x="364236" y="50546"/>
                  </a:cubicBezTo>
                  <a:close/>
                </a:path>
              </a:pathLst>
            </a:custGeom>
            <a:solidFill>
              <a:srgbClr val="000000"/>
            </a:solidFill>
          </p:spPr>
        </p:sp>
        <p:sp>
          <p:nvSpPr>
            <p:cNvPr name="Freeform 80" id="80"/>
            <p:cNvSpPr/>
            <p:nvPr/>
          </p:nvSpPr>
          <p:spPr>
            <a:xfrm flipH="false" flipV="false" rot="0">
              <a:off x="1330198" y="1483614"/>
              <a:ext cx="389509" cy="50546"/>
            </a:xfrm>
            <a:custGeom>
              <a:avLst/>
              <a:gdLst/>
              <a:ahLst/>
              <a:cxnLst/>
              <a:rect r="r" b="b" t="t" l="l"/>
              <a:pathLst>
                <a:path h="50546" w="389509">
                  <a:moveTo>
                    <a:pt x="364236" y="50546"/>
                  </a:moveTo>
                  <a:lnTo>
                    <a:pt x="25273" y="50546"/>
                  </a:lnTo>
                  <a:cubicBezTo>
                    <a:pt x="11303" y="50546"/>
                    <a:pt x="0" y="39243"/>
                    <a:pt x="0" y="25273"/>
                  </a:cubicBezTo>
                  <a:cubicBezTo>
                    <a:pt x="0" y="11303"/>
                    <a:pt x="11303" y="0"/>
                    <a:pt x="25273" y="0"/>
                  </a:cubicBezTo>
                  <a:lnTo>
                    <a:pt x="364236" y="0"/>
                  </a:lnTo>
                  <a:cubicBezTo>
                    <a:pt x="378206" y="0"/>
                    <a:pt x="389509" y="11303"/>
                    <a:pt x="389509" y="25273"/>
                  </a:cubicBezTo>
                  <a:cubicBezTo>
                    <a:pt x="389509" y="39243"/>
                    <a:pt x="378206" y="50546"/>
                    <a:pt x="364236" y="50546"/>
                  </a:cubicBezTo>
                  <a:close/>
                </a:path>
              </a:pathLst>
            </a:custGeom>
            <a:solidFill>
              <a:srgbClr val="000000"/>
            </a:solidFill>
          </p:spPr>
        </p:sp>
        <p:sp>
          <p:nvSpPr>
            <p:cNvPr name="Freeform 81" id="81"/>
            <p:cNvSpPr/>
            <p:nvPr/>
          </p:nvSpPr>
          <p:spPr>
            <a:xfrm flipH="false" flipV="false" rot="0">
              <a:off x="1330198" y="1588770"/>
              <a:ext cx="389509" cy="50546"/>
            </a:xfrm>
            <a:custGeom>
              <a:avLst/>
              <a:gdLst/>
              <a:ahLst/>
              <a:cxnLst/>
              <a:rect r="r" b="b" t="t" l="l"/>
              <a:pathLst>
                <a:path h="50546" w="389509">
                  <a:moveTo>
                    <a:pt x="364236" y="50546"/>
                  </a:moveTo>
                  <a:lnTo>
                    <a:pt x="25273" y="50546"/>
                  </a:lnTo>
                  <a:cubicBezTo>
                    <a:pt x="11303" y="50546"/>
                    <a:pt x="0" y="39243"/>
                    <a:pt x="0" y="25273"/>
                  </a:cubicBezTo>
                  <a:cubicBezTo>
                    <a:pt x="0" y="11303"/>
                    <a:pt x="11303" y="0"/>
                    <a:pt x="25273" y="0"/>
                  </a:cubicBezTo>
                  <a:lnTo>
                    <a:pt x="364236" y="0"/>
                  </a:lnTo>
                  <a:cubicBezTo>
                    <a:pt x="378206" y="0"/>
                    <a:pt x="389509" y="11303"/>
                    <a:pt x="389509" y="25273"/>
                  </a:cubicBezTo>
                  <a:cubicBezTo>
                    <a:pt x="389509" y="39243"/>
                    <a:pt x="378206" y="50546"/>
                    <a:pt x="364236" y="50546"/>
                  </a:cubicBezTo>
                  <a:close/>
                </a:path>
              </a:pathLst>
            </a:custGeom>
            <a:solidFill>
              <a:srgbClr val="000000"/>
            </a:solidFill>
          </p:spPr>
        </p:sp>
        <p:sp>
          <p:nvSpPr>
            <p:cNvPr name="Freeform 82" id="82"/>
            <p:cNvSpPr/>
            <p:nvPr/>
          </p:nvSpPr>
          <p:spPr>
            <a:xfrm flipH="false" flipV="false" rot="0">
              <a:off x="63500" y="63500"/>
              <a:ext cx="1819529" cy="1946021"/>
            </a:xfrm>
            <a:custGeom>
              <a:avLst/>
              <a:gdLst/>
              <a:ahLst/>
              <a:cxnLst/>
              <a:rect r="r" b="b" t="t" l="l"/>
              <a:pathLst>
                <a:path h="1946021" w="1819529">
                  <a:moveTo>
                    <a:pt x="0" y="1946021"/>
                  </a:moveTo>
                  <a:lnTo>
                    <a:pt x="1819529" y="1946021"/>
                  </a:lnTo>
                  <a:lnTo>
                    <a:pt x="1819529" y="0"/>
                  </a:lnTo>
                  <a:lnTo>
                    <a:pt x="0" y="0"/>
                  </a:lnTo>
                  <a:close/>
                </a:path>
              </a:pathLst>
            </a:custGeom>
            <a:solidFill>
              <a:srgbClr val="000000">
                <a:alpha val="0"/>
              </a:srgbClr>
            </a:solidFill>
          </p:spPr>
        </p:sp>
      </p:grpSp>
      <p:sp>
        <p:nvSpPr>
          <p:cNvPr name="Freeform 83" id="8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9"/>
            <a:stretch>
              <a:fillRect l="0" t="0" r="0" b="0"/>
            </a:stretch>
          </a:blipFill>
        </p:spPr>
      </p:sp>
      <p:sp>
        <p:nvSpPr>
          <p:cNvPr name="TextBox 84" id="84"/>
          <p:cNvSpPr txBox="true"/>
          <p:nvPr/>
        </p:nvSpPr>
        <p:spPr>
          <a:xfrm rot="0">
            <a:off x="5809478" y="84696"/>
            <a:ext cx="6802403" cy="1653540"/>
          </a:xfrm>
          <a:prstGeom prst="rect">
            <a:avLst/>
          </a:prstGeom>
        </p:spPr>
        <p:txBody>
          <a:bodyPr anchor="t" rtlCol="false" tIns="0" lIns="0" bIns="0" rIns="0">
            <a:spAutoFit/>
          </a:bodyPr>
          <a:lstStyle/>
          <a:p>
            <a:pPr algn="l">
              <a:lnSpc>
                <a:spcPts val="13439"/>
              </a:lnSpc>
            </a:pPr>
            <a:r>
              <a:rPr lang="en-US" b="true" sz="9600">
                <a:solidFill>
                  <a:srgbClr val="000000"/>
                </a:solidFill>
                <a:latin typeface="TT Chocolates Bold"/>
                <a:ea typeface="TT Chocolates Bold"/>
                <a:cs typeface="TT Chocolates Bold"/>
                <a:sym typeface="TT Chocolates Bold"/>
              </a:rPr>
              <a:t>Architecture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8494021" y="4240625"/>
            <a:ext cx="8765279" cy="3919220"/>
          </a:xfrm>
          <a:prstGeom prst="rect">
            <a:avLst/>
          </a:prstGeom>
        </p:spPr>
        <p:txBody>
          <a:bodyPr anchor="t" rtlCol="false" tIns="0" lIns="0" bIns="0" rIns="0">
            <a:spAutoFit/>
          </a:bodyPr>
          <a:lstStyle/>
          <a:p>
            <a:pPr algn="ctr">
              <a:lnSpc>
                <a:spcPts val="4480"/>
              </a:lnSpc>
            </a:pPr>
            <a:r>
              <a:rPr lang="en-US" sz="3200">
                <a:solidFill>
                  <a:srgbClr val="0E0340"/>
                </a:solidFill>
                <a:latin typeface="Questrial"/>
                <a:ea typeface="Questrial"/>
                <a:cs typeface="Questrial"/>
                <a:sym typeface="Questrial"/>
              </a:rPr>
              <a:t>The project aims to use AI to automate the task of finding new molecules and predicting their properties by training on existing molecular datasets. This allows researchers and industry professionals to explore new compounds efficiently, assess their properties, and evaluate their novelty.</a:t>
            </a:r>
          </a:p>
        </p:txBody>
      </p:sp>
      <p:sp>
        <p:nvSpPr>
          <p:cNvPr name="TextBox 3" id="3"/>
          <p:cNvSpPr txBox="true"/>
          <p:nvPr/>
        </p:nvSpPr>
        <p:spPr>
          <a:xfrm rot="0">
            <a:off x="6117355" y="2127429"/>
            <a:ext cx="11141945" cy="1651635"/>
          </a:xfrm>
          <a:prstGeom prst="rect">
            <a:avLst/>
          </a:prstGeom>
        </p:spPr>
        <p:txBody>
          <a:bodyPr anchor="t" rtlCol="false" tIns="0" lIns="0" bIns="0" rIns="0">
            <a:spAutoFit/>
          </a:bodyPr>
          <a:lstStyle/>
          <a:p>
            <a:pPr algn="r">
              <a:lnSpc>
                <a:spcPts val="13439"/>
              </a:lnSpc>
            </a:pPr>
            <a:r>
              <a:rPr lang="en-US" sz="9600" b="true">
                <a:solidFill>
                  <a:srgbClr val="0E0340"/>
                </a:solidFill>
                <a:latin typeface="TT Chocolates Bold"/>
                <a:ea typeface="TT Chocolates Bold"/>
                <a:cs typeface="TT Chocolates Bold"/>
                <a:sym typeface="TT Chocolates Bold"/>
              </a:rPr>
              <a:t>Project Scope</a:t>
            </a:r>
          </a:p>
        </p:txBody>
      </p:sp>
      <p:sp>
        <p:nvSpPr>
          <p:cNvPr name="Freeform 4" id="4"/>
          <p:cNvSpPr/>
          <p:nvPr/>
        </p:nvSpPr>
        <p:spPr>
          <a:xfrm flipH="false" flipV="false" rot="3687178">
            <a:off x="-3518932" y="-2576774"/>
            <a:ext cx="9095263" cy="10850159"/>
          </a:xfrm>
          <a:custGeom>
            <a:avLst/>
            <a:gdLst/>
            <a:ahLst/>
            <a:cxnLst/>
            <a:rect r="r" b="b" t="t" l="l"/>
            <a:pathLst>
              <a:path h="10850159" w="9095263">
                <a:moveTo>
                  <a:pt x="0" y="0"/>
                </a:moveTo>
                <a:lnTo>
                  <a:pt x="9095264" y="0"/>
                </a:lnTo>
                <a:lnTo>
                  <a:pt x="9095264" y="10850158"/>
                </a:lnTo>
                <a:lnTo>
                  <a:pt x="0" y="10850158"/>
                </a:lnTo>
                <a:lnTo>
                  <a:pt x="0" y="0"/>
                </a:lnTo>
                <a:close/>
              </a:path>
            </a:pathLst>
          </a:custGeom>
          <a:blipFill>
            <a:blip r:embed="rId2"/>
            <a:stretch>
              <a:fillRect l="0" t="0" r="0" b="0"/>
            </a:stretch>
          </a:blipFill>
        </p:spPr>
      </p:sp>
      <p:sp>
        <p:nvSpPr>
          <p:cNvPr name="Freeform 5" id="5"/>
          <p:cNvSpPr/>
          <p:nvPr/>
        </p:nvSpPr>
        <p:spPr>
          <a:xfrm flipH="false" flipV="false" rot="-1968593">
            <a:off x="2390867" y="7058813"/>
            <a:ext cx="4694922" cy="5600788"/>
          </a:xfrm>
          <a:custGeom>
            <a:avLst/>
            <a:gdLst/>
            <a:ahLst/>
            <a:cxnLst/>
            <a:rect r="r" b="b" t="t" l="l"/>
            <a:pathLst>
              <a:path h="5600788" w="4694922">
                <a:moveTo>
                  <a:pt x="0" y="0"/>
                </a:moveTo>
                <a:lnTo>
                  <a:pt x="4694921" y="0"/>
                </a:lnTo>
                <a:lnTo>
                  <a:pt x="4694921" y="5600789"/>
                </a:lnTo>
                <a:lnTo>
                  <a:pt x="0" y="5600789"/>
                </a:lnTo>
                <a:lnTo>
                  <a:pt x="0"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false" flipV="false" rot="3687178">
            <a:off x="13740368" y="-2609693"/>
            <a:ext cx="9095263" cy="10850159"/>
          </a:xfrm>
          <a:custGeom>
            <a:avLst/>
            <a:gdLst/>
            <a:ahLst/>
            <a:cxnLst/>
            <a:rect r="r" b="b" t="t" l="l"/>
            <a:pathLst>
              <a:path h="10850159" w="9095263">
                <a:moveTo>
                  <a:pt x="0" y="0"/>
                </a:moveTo>
                <a:lnTo>
                  <a:pt x="9095264" y="0"/>
                </a:lnTo>
                <a:lnTo>
                  <a:pt x="9095264" y="10850159"/>
                </a:lnTo>
                <a:lnTo>
                  <a:pt x="0" y="10850159"/>
                </a:lnTo>
                <a:lnTo>
                  <a:pt x="0" y="0"/>
                </a:lnTo>
                <a:close/>
              </a:path>
            </a:pathLst>
          </a:custGeom>
          <a:blipFill>
            <a:blip r:embed="rId2"/>
            <a:stretch>
              <a:fillRect l="0" t="0" r="0" b="0"/>
            </a:stretch>
          </a:blipFill>
        </p:spPr>
      </p:sp>
      <p:sp>
        <p:nvSpPr>
          <p:cNvPr name="TextBox 3" id="3"/>
          <p:cNvSpPr txBox="true"/>
          <p:nvPr/>
        </p:nvSpPr>
        <p:spPr>
          <a:xfrm rot="0">
            <a:off x="2308024" y="245452"/>
            <a:ext cx="12963248" cy="1177276"/>
          </a:xfrm>
          <a:prstGeom prst="rect">
            <a:avLst/>
          </a:prstGeom>
        </p:spPr>
        <p:txBody>
          <a:bodyPr anchor="t" rtlCol="false" tIns="0" lIns="0" bIns="0" rIns="0">
            <a:spAutoFit/>
          </a:bodyPr>
          <a:lstStyle/>
          <a:p>
            <a:pPr algn="ctr">
              <a:lnSpc>
                <a:spcPts val="9660"/>
              </a:lnSpc>
            </a:pPr>
            <a:r>
              <a:rPr lang="en-US" sz="6900" b="true">
                <a:solidFill>
                  <a:srgbClr val="0E0340"/>
                </a:solidFill>
                <a:latin typeface="TT Chocolates Bold"/>
                <a:ea typeface="TT Chocolates Bold"/>
                <a:cs typeface="TT Chocolates Bold"/>
                <a:sym typeface="TT Chocolates Bold"/>
              </a:rPr>
              <a:t>Methods &amp; Tools for Validation</a:t>
            </a:r>
          </a:p>
        </p:txBody>
      </p:sp>
      <p:sp>
        <p:nvSpPr>
          <p:cNvPr name="Freeform 4" id="4"/>
          <p:cNvSpPr/>
          <p:nvPr/>
        </p:nvSpPr>
        <p:spPr>
          <a:xfrm flipH="false" flipV="false" rot="-1968593">
            <a:off x="16414192" y="7486606"/>
            <a:ext cx="4694922" cy="5600788"/>
          </a:xfrm>
          <a:custGeom>
            <a:avLst/>
            <a:gdLst/>
            <a:ahLst/>
            <a:cxnLst/>
            <a:rect r="r" b="b" t="t" l="l"/>
            <a:pathLst>
              <a:path h="5600788" w="4694922">
                <a:moveTo>
                  <a:pt x="0" y="0"/>
                </a:moveTo>
                <a:lnTo>
                  <a:pt x="4694921" y="0"/>
                </a:lnTo>
                <a:lnTo>
                  <a:pt x="4694921" y="5600788"/>
                </a:lnTo>
                <a:lnTo>
                  <a:pt x="0" y="5600788"/>
                </a:lnTo>
                <a:lnTo>
                  <a:pt x="0" y="0"/>
                </a:lnTo>
                <a:close/>
              </a:path>
            </a:pathLst>
          </a:custGeom>
          <a:blipFill>
            <a:blip r:embed="rId2"/>
            <a:stretch>
              <a:fillRect l="0" t="0" r="0" b="0"/>
            </a:stretch>
          </a:blipFill>
        </p:spPr>
      </p:sp>
      <p:sp>
        <p:nvSpPr>
          <p:cNvPr name="TextBox 5" id="5"/>
          <p:cNvSpPr txBox="true"/>
          <p:nvPr/>
        </p:nvSpPr>
        <p:spPr>
          <a:xfrm rot="0">
            <a:off x="1928510" y="1623281"/>
            <a:ext cx="12690776" cy="8816975"/>
          </a:xfrm>
          <a:prstGeom prst="rect">
            <a:avLst/>
          </a:prstGeom>
        </p:spPr>
        <p:txBody>
          <a:bodyPr anchor="t" rtlCol="false" tIns="0" lIns="0" bIns="0" rIns="0">
            <a:spAutoFit/>
          </a:bodyPr>
          <a:lstStyle/>
          <a:p>
            <a:pPr algn="l">
              <a:lnSpc>
                <a:spcPts val="2800"/>
              </a:lnSpc>
              <a:spcBef>
                <a:spcPct val="0"/>
              </a:spcBef>
            </a:pPr>
            <a:r>
              <a:rPr lang="en-US" b="true" sz="2000">
                <a:solidFill>
                  <a:srgbClr val="0E0340"/>
                </a:solidFill>
                <a:latin typeface="TT Chocolates Bold"/>
                <a:ea typeface="TT Chocolates Bold"/>
                <a:cs typeface="TT Chocolates Bold"/>
                <a:sym typeface="TT Chocolates Bold"/>
              </a:rPr>
              <a:t>SELFIES Encoding</a:t>
            </a:r>
          </a:p>
          <a:p>
            <a:pPr algn="l">
              <a:lnSpc>
                <a:spcPts val="2800"/>
              </a:lnSpc>
              <a:spcBef>
                <a:spcPct val="0"/>
              </a:spcBef>
            </a:pPr>
            <a:r>
              <a:rPr lang="en-US" sz="2000">
                <a:solidFill>
                  <a:srgbClr val="0E0340"/>
                </a:solidFill>
                <a:latin typeface="TT Chocolates"/>
                <a:ea typeface="TT Chocolates"/>
                <a:cs typeface="TT Chocolates"/>
                <a:sym typeface="TT Chocolates"/>
              </a:rPr>
              <a:t>Ensures that every sequence generated by the model corresponds to a syntactically and chemically valid molecule.</a:t>
            </a:r>
          </a:p>
          <a:p>
            <a:pPr algn="l">
              <a:lnSpc>
                <a:spcPts val="2800"/>
              </a:lnSpc>
              <a:spcBef>
                <a:spcPct val="0"/>
              </a:spcBef>
            </a:pPr>
          </a:p>
          <a:p>
            <a:pPr algn="l">
              <a:lnSpc>
                <a:spcPts val="2800"/>
              </a:lnSpc>
              <a:spcBef>
                <a:spcPct val="0"/>
              </a:spcBef>
            </a:pPr>
            <a:r>
              <a:rPr lang="en-US" b="true" sz="2000">
                <a:solidFill>
                  <a:srgbClr val="0E0340"/>
                </a:solidFill>
                <a:latin typeface="TT Chocolates Bold"/>
                <a:ea typeface="TT Chocolates Bold"/>
                <a:cs typeface="TT Chocolates Bold"/>
                <a:sym typeface="TT Chocolates Bold"/>
              </a:rPr>
              <a:t>RDKit Verification</a:t>
            </a:r>
          </a:p>
          <a:p>
            <a:pPr algn="l">
              <a:lnSpc>
                <a:spcPts val="2800"/>
              </a:lnSpc>
              <a:spcBef>
                <a:spcPct val="0"/>
              </a:spcBef>
            </a:pPr>
            <a:r>
              <a:rPr lang="en-US" sz="2000">
                <a:solidFill>
                  <a:srgbClr val="0E0340"/>
                </a:solidFill>
                <a:latin typeface="TT Chocolates"/>
                <a:ea typeface="TT Chocolates"/>
                <a:cs typeface="TT Chocolates"/>
                <a:sym typeface="TT Chocolates"/>
              </a:rPr>
              <a:t>Converts SMILES/SELFIES strings into molecular objects and checks chemical feasibility.(Atom valency, correctness, ring closures and bond consistency, basic stereochemistry validity)</a:t>
            </a:r>
          </a:p>
          <a:p>
            <a:pPr algn="l">
              <a:lnSpc>
                <a:spcPts val="2800"/>
              </a:lnSpc>
              <a:spcBef>
                <a:spcPct val="0"/>
              </a:spcBef>
            </a:pPr>
          </a:p>
          <a:p>
            <a:pPr algn="l">
              <a:lnSpc>
                <a:spcPts val="2800"/>
              </a:lnSpc>
              <a:spcBef>
                <a:spcPct val="0"/>
              </a:spcBef>
            </a:pPr>
            <a:r>
              <a:rPr lang="en-US" b="true" sz="2000">
                <a:solidFill>
                  <a:srgbClr val="0E0340"/>
                </a:solidFill>
                <a:latin typeface="TT Chocolates Bold"/>
                <a:ea typeface="TT Chocolates Bold"/>
                <a:cs typeface="TT Chocolates Bold"/>
                <a:sym typeface="TT Chocolates Bold"/>
              </a:rPr>
              <a:t>PubChem</a:t>
            </a:r>
          </a:p>
          <a:p>
            <a:pPr algn="l">
              <a:lnSpc>
                <a:spcPts val="2800"/>
              </a:lnSpc>
              <a:spcBef>
                <a:spcPct val="0"/>
              </a:spcBef>
            </a:pPr>
            <a:r>
              <a:rPr lang="en-US" sz="2000">
                <a:solidFill>
                  <a:srgbClr val="0E0340"/>
                </a:solidFill>
                <a:latin typeface="TT Chocolates"/>
                <a:ea typeface="TT Chocolates"/>
                <a:cs typeface="TT Chocolates"/>
                <a:sym typeface="TT Chocolates"/>
              </a:rPr>
              <a:t>Determines if the generated molecules exist in known chemical databases.</a:t>
            </a:r>
          </a:p>
          <a:p>
            <a:pPr algn="l" marL="431801" indent="-215900" lvl="1">
              <a:lnSpc>
                <a:spcPts val="2800"/>
              </a:lnSpc>
              <a:spcBef>
                <a:spcPct val="0"/>
              </a:spcBef>
              <a:buAutoNum type="arabicPeriod" startAt="1"/>
            </a:pPr>
            <a:r>
              <a:rPr lang="en-US" sz="2000">
                <a:solidFill>
                  <a:srgbClr val="0E0340"/>
                </a:solidFill>
                <a:latin typeface="TT Chocolates"/>
                <a:ea typeface="TT Chocolates"/>
                <a:cs typeface="TT Chocolates"/>
                <a:sym typeface="TT Chocolates"/>
              </a:rPr>
              <a:t>Query PubChem using SMILES strings</a:t>
            </a:r>
          </a:p>
          <a:p>
            <a:pPr algn="l">
              <a:lnSpc>
                <a:spcPts val="2800"/>
              </a:lnSpc>
              <a:spcBef>
                <a:spcPct val="0"/>
              </a:spcBef>
            </a:pPr>
            <a:r>
              <a:rPr lang="en-US" sz="2000">
                <a:solidFill>
                  <a:srgbClr val="0E0340"/>
                </a:solidFill>
                <a:latin typeface="TT Chocolates"/>
                <a:ea typeface="TT Chocolates"/>
                <a:cs typeface="TT Chocolates"/>
                <a:sym typeface="TT Chocolates"/>
              </a:rPr>
              <a:t>     2. </a:t>
            </a:r>
            <a:r>
              <a:rPr lang="en-US" sz="2000">
                <a:solidFill>
                  <a:srgbClr val="0E0340"/>
                </a:solidFill>
                <a:latin typeface="TT Chocolates"/>
                <a:ea typeface="TT Chocolates"/>
                <a:cs typeface="TT Chocolates"/>
                <a:sym typeface="TT Chocolates"/>
              </a:rPr>
              <a:t>Molecules that return a PubChem CID are known, valid molecules</a:t>
            </a:r>
          </a:p>
          <a:p>
            <a:pPr algn="l">
              <a:lnSpc>
                <a:spcPts val="2800"/>
              </a:lnSpc>
              <a:spcBef>
                <a:spcPct val="0"/>
              </a:spcBef>
            </a:pPr>
            <a:r>
              <a:rPr lang="en-US" sz="2000">
                <a:solidFill>
                  <a:srgbClr val="0E0340"/>
                </a:solidFill>
                <a:latin typeface="TT Chocolates"/>
                <a:ea typeface="TT Chocolates"/>
                <a:cs typeface="TT Chocolates"/>
                <a:sym typeface="TT Chocolates"/>
              </a:rPr>
              <a:t>     3. Novel molecules not in PubChem are still chemically valid due to SELFIES/RDKit checks</a:t>
            </a:r>
          </a:p>
          <a:p>
            <a:pPr algn="l">
              <a:lnSpc>
                <a:spcPts val="2800"/>
              </a:lnSpc>
              <a:spcBef>
                <a:spcPct val="0"/>
              </a:spcBef>
            </a:pPr>
          </a:p>
          <a:p>
            <a:pPr algn="l">
              <a:lnSpc>
                <a:spcPts val="2800"/>
              </a:lnSpc>
              <a:spcBef>
                <a:spcPct val="0"/>
              </a:spcBef>
            </a:pPr>
            <a:r>
              <a:rPr lang="en-US" b="true" sz="2000">
                <a:solidFill>
                  <a:srgbClr val="0E0340"/>
                </a:solidFill>
                <a:latin typeface="TT Chocolates Bold"/>
                <a:ea typeface="TT Chocolates Bold"/>
                <a:cs typeface="TT Chocolates Bold"/>
                <a:sym typeface="TT Chocolates Bold"/>
              </a:rPr>
              <a:t>Fingerprint Similarity</a:t>
            </a:r>
          </a:p>
          <a:p>
            <a:pPr algn="l">
              <a:lnSpc>
                <a:spcPts val="2800"/>
              </a:lnSpc>
              <a:spcBef>
                <a:spcPct val="0"/>
              </a:spcBef>
            </a:pPr>
            <a:r>
              <a:rPr lang="en-US" sz="2000">
                <a:solidFill>
                  <a:srgbClr val="0E0340"/>
                </a:solidFill>
                <a:latin typeface="TT Chocolates"/>
                <a:ea typeface="TT Chocolates"/>
                <a:cs typeface="TT Chocolates"/>
                <a:sym typeface="TT Chocolates"/>
              </a:rPr>
              <a:t>Compares generated molecules to known datasets (QM40, ZINC) to ensure they follow realistic chemical patterns.</a:t>
            </a:r>
          </a:p>
          <a:p>
            <a:pPr algn="l">
              <a:lnSpc>
                <a:spcPts val="2800"/>
              </a:lnSpc>
              <a:spcBef>
                <a:spcPct val="0"/>
              </a:spcBef>
            </a:pPr>
          </a:p>
          <a:p>
            <a:pPr algn="l" marL="431801" indent="-215900" lvl="1">
              <a:lnSpc>
                <a:spcPts val="2800"/>
              </a:lnSpc>
              <a:spcBef>
                <a:spcPct val="0"/>
              </a:spcBef>
              <a:buAutoNum type="arabicPeriod" startAt="1"/>
            </a:pPr>
            <a:r>
              <a:rPr lang="en-US" sz="2000">
                <a:solidFill>
                  <a:srgbClr val="0E0340"/>
                </a:solidFill>
                <a:latin typeface="TT Chocolates"/>
                <a:ea typeface="TT Chocolates"/>
                <a:cs typeface="TT Chocolates"/>
                <a:sym typeface="TT Chocolates"/>
              </a:rPr>
              <a:t>Generate Morgan fingerprints with RDKit</a:t>
            </a:r>
          </a:p>
          <a:p>
            <a:pPr algn="l">
              <a:lnSpc>
                <a:spcPts val="2800"/>
              </a:lnSpc>
              <a:spcBef>
                <a:spcPct val="0"/>
              </a:spcBef>
            </a:pPr>
            <a:r>
              <a:rPr lang="en-US" sz="2000">
                <a:solidFill>
                  <a:srgbClr val="0E0340"/>
                </a:solidFill>
                <a:latin typeface="TT Chocolates"/>
                <a:ea typeface="TT Chocolates"/>
                <a:cs typeface="TT Chocolates"/>
                <a:sym typeface="TT Chocolates"/>
              </a:rPr>
              <a:t>     2. </a:t>
            </a:r>
            <a:r>
              <a:rPr lang="en-US" sz="2000">
                <a:solidFill>
                  <a:srgbClr val="0E0340"/>
                </a:solidFill>
                <a:latin typeface="TT Chocolates"/>
                <a:ea typeface="TT Chocolates"/>
                <a:cs typeface="TT Chocolates"/>
                <a:sym typeface="TT Chocolates"/>
              </a:rPr>
              <a:t>Compute Tanimoto similarity</a:t>
            </a:r>
          </a:p>
          <a:p>
            <a:pPr algn="l">
              <a:lnSpc>
                <a:spcPts val="2800"/>
              </a:lnSpc>
              <a:spcBef>
                <a:spcPct val="0"/>
              </a:spcBef>
            </a:pPr>
            <a:r>
              <a:rPr lang="en-US" sz="2000">
                <a:solidFill>
                  <a:srgbClr val="0E0340"/>
                </a:solidFill>
                <a:latin typeface="TT Chocolates"/>
                <a:ea typeface="TT Chocolates"/>
                <a:cs typeface="TT Chocolates"/>
                <a:sym typeface="TT Chocolates"/>
              </a:rPr>
              <a:t>     3. Low similarity indicates novelty; high similarity ensures plausible chemical structures</a:t>
            </a:r>
          </a:p>
          <a:p>
            <a:pPr algn="l">
              <a:lnSpc>
                <a:spcPts val="2800"/>
              </a:lnSpc>
              <a:spcBef>
                <a:spcPct val="0"/>
              </a:spcBef>
            </a:pPr>
          </a:p>
          <a:p>
            <a:pPr algn="l">
              <a:lnSpc>
                <a:spcPts val="2800"/>
              </a:lnSpc>
              <a:spcBef>
                <a:spcPct val="0"/>
              </a:spcBef>
            </a:pPr>
            <a:r>
              <a:rPr lang="en-US" b="true" sz="2000">
                <a:solidFill>
                  <a:srgbClr val="0E0340"/>
                </a:solidFill>
                <a:latin typeface="TT Chocolates Bold"/>
                <a:ea typeface="TT Chocolates Bold"/>
                <a:cs typeface="TT Chocolates Bold"/>
                <a:sym typeface="TT Chocolates Bold"/>
              </a:rPr>
              <a:t>Graph-Based Property Prediction</a:t>
            </a:r>
          </a:p>
          <a:p>
            <a:pPr algn="l">
              <a:lnSpc>
                <a:spcPts val="2800"/>
              </a:lnSpc>
              <a:spcBef>
                <a:spcPct val="0"/>
              </a:spcBef>
            </a:pPr>
            <a:r>
              <a:rPr lang="en-US" sz="2000">
                <a:solidFill>
                  <a:srgbClr val="0E0340"/>
                </a:solidFill>
                <a:latin typeface="TT Chocolates"/>
                <a:ea typeface="TT Chocolates"/>
                <a:cs typeface="TT Chocolates"/>
                <a:sym typeface="TT Chocolates"/>
              </a:rPr>
              <a:t>Predict molecular properties (dipole moment, etc.) using GNNs to verify that the molecule behaves chemically realistically using PyTorch Geometric along with the GNN</a:t>
            </a:r>
          </a:p>
          <a:p>
            <a:pPr algn="l">
              <a:lnSpc>
                <a:spcPts val="2800"/>
              </a:lnSpc>
              <a:spcBef>
                <a:spcPct val="0"/>
              </a:spcBef>
            </a:pPr>
          </a:p>
          <a:p>
            <a:pPr algn="l">
              <a:lnSpc>
                <a:spcPts val="2800"/>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3" id="3"/>
          <p:cNvSpPr txBox="true"/>
          <p:nvPr/>
        </p:nvSpPr>
        <p:spPr>
          <a:xfrm rot="0">
            <a:off x="8476465" y="876301"/>
            <a:ext cx="8782835" cy="1319022"/>
          </a:xfrm>
          <a:prstGeom prst="rect">
            <a:avLst/>
          </a:prstGeom>
        </p:spPr>
        <p:txBody>
          <a:bodyPr anchor="t" rtlCol="false" tIns="0" lIns="0" bIns="0" rIns="0">
            <a:spAutoFit/>
          </a:bodyPr>
          <a:lstStyle/>
          <a:p>
            <a:pPr algn="just">
              <a:lnSpc>
                <a:spcPts val="9984"/>
              </a:lnSpc>
            </a:pPr>
            <a:r>
              <a:rPr lang="en-US" sz="9600" b="true">
                <a:solidFill>
                  <a:srgbClr val="0E0340"/>
                </a:solidFill>
                <a:latin typeface="TT Chocolates Bold"/>
                <a:ea typeface="TT Chocolates Bold"/>
                <a:cs typeface="TT Chocolates Bold"/>
                <a:sym typeface="TT Chocolates Bold"/>
              </a:rPr>
              <a:t>Data Collection</a:t>
            </a:r>
          </a:p>
        </p:txBody>
      </p:sp>
      <p:grpSp>
        <p:nvGrpSpPr>
          <p:cNvPr name="Group 4" id="4"/>
          <p:cNvGrpSpPr/>
          <p:nvPr/>
        </p:nvGrpSpPr>
        <p:grpSpPr>
          <a:xfrm rot="0">
            <a:off x="7531498" y="2195323"/>
            <a:ext cx="12149584" cy="329328"/>
            <a:chOff x="0" y="0"/>
            <a:chExt cx="3199890" cy="86736"/>
          </a:xfrm>
        </p:grpSpPr>
        <p:sp>
          <p:nvSpPr>
            <p:cNvPr name="Freeform 5" id="5"/>
            <p:cNvSpPr/>
            <p:nvPr/>
          </p:nvSpPr>
          <p:spPr>
            <a:xfrm flipH="false" flipV="false" rot="0">
              <a:off x="0" y="0"/>
              <a:ext cx="3199890" cy="86736"/>
            </a:xfrm>
            <a:custGeom>
              <a:avLst/>
              <a:gdLst/>
              <a:ahLst/>
              <a:cxnLst/>
              <a:rect r="r" b="b" t="t" l="l"/>
              <a:pathLst>
                <a:path h="86736" w="3199890">
                  <a:moveTo>
                    <a:pt x="0" y="0"/>
                  </a:moveTo>
                  <a:lnTo>
                    <a:pt x="3199890" y="0"/>
                  </a:lnTo>
                  <a:lnTo>
                    <a:pt x="3199890" y="86736"/>
                  </a:lnTo>
                  <a:lnTo>
                    <a:pt x="0" y="86736"/>
                  </a:lnTo>
                  <a:close/>
                </a:path>
              </a:pathLst>
            </a:custGeom>
            <a:solidFill>
              <a:srgbClr val="231076"/>
            </a:solidFill>
          </p:spPr>
        </p:sp>
        <p:sp>
          <p:nvSpPr>
            <p:cNvPr name="TextBox 6" id="6"/>
            <p:cNvSpPr txBox="true"/>
            <p:nvPr/>
          </p:nvSpPr>
          <p:spPr>
            <a:xfrm>
              <a:off x="0" y="-47625"/>
              <a:ext cx="3199890" cy="134361"/>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7737295" y="2893045"/>
            <a:ext cx="10550705" cy="7357211"/>
          </a:xfrm>
          <a:prstGeom prst="rect">
            <a:avLst/>
          </a:prstGeom>
        </p:spPr>
        <p:txBody>
          <a:bodyPr anchor="t" rtlCol="false" tIns="0" lIns="0" bIns="0" rIns="0">
            <a:spAutoFit/>
          </a:bodyPr>
          <a:lstStyle/>
          <a:p>
            <a:pPr algn="l">
              <a:lnSpc>
                <a:spcPts val="4169"/>
              </a:lnSpc>
            </a:pPr>
            <a:r>
              <a:rPr lang="en-US" sz="2977" b="true">
                <a:solidFill>
                  <a:srgbClr val="0E0340"/>
                </a:solidFill>
                <a:latin typeface="TT Chocolates Bold"/>
                <a:ea typeface="TT Chocolates Bold"/>
                <a:cs typeface="TT Chocolates Bold"/>
                <a:sym typeface="TT Chocolates Bold"/>
              </a:rPr>
              <a:t>QM40 Molecular Dataset (Kaggle)</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Contains ~163,000 neutral molecules from the ZINC database (C, N, O, S, F, Cl)</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Provi</a:t>
            </a:r>
            <a:r>
              <a:rPr lang="en-US" sz="2977">
                <a:solidFill>
                  <a:srgbClr val="0E0340"/>
                </a:solidFill>
                <a:latin typeface="TT Chocolates"/>
                <a:ea typeface="TT Chocolates"/>
                <a:cs typeface="TT Chocolates"/>
                <a:sym typeface="TT Chocolates"/>
              </a:rPr>
              <a:t>des quantum mechanical data: geometries, energies, Mulliken charges, vibrational properties</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Suitable for training and evaluating ML models on structure–property relationships</a:t>
            </a:r>
          </a:p>
          <a:p>
            <a:pPr algn="l" marL="642927" indent="-321464" lvl="1">
              <a:lnSpc>
                <a:spcPts val="4169"/>
              </a:lnSpc>
              <a:buFont typeface="Arial"/>
              <a:buChar char="•"/>
            </a:pPr>
            <a:r>
              <a:rPr lang="en-US" sz="2977">
                <a:solidFill>
                  <a:srgbClr val="0E0340"/>
                </a:solidFill>
                <a:latin typeface="TT Chocolates"/>
                <a:ea typeface="TT Chocolates"/>
                <a:cs typeface="TT Chocolates"/>
                <a:sym typeface="TT Chocolates"/>
              </a:rPr>
              <a:t>Manageable size compared to larger QM datasets</a:t>
            </a:r>
          </a:p>
          <a:p>
            <a:pPr algn="l">
              <a:lnSpc>
                <a:spcPts val="4169"/>
              </a:lnSpc>
              <a:spcBef>
                <a:spcPct val="0"/>
              </a:spcBef>
            </a:pPr>
            <a:r>
              <a:rPr lang="en-US" b="true" sz="2977">
                <a:solidFill>
                  <a:srgbClr val="0E0340"/>
                </a:solidFill>
                <a:latin typeface="TT Chocolates Bold"/>
                <a:ea typeface="TT Chocolates Bold"/>
                <a:cs typeface="TT Chocolates Bold"/>
                <a:sym typeface="TT Chocolates Bold"/>
              </a:rPr>
              <a:t>Why QM40?</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Initial plan: OMAT24 dataset → too computationally intensive</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QM40 = efficient alternative for experimentation</a:t>
            </a:r>
          </a:p>
          <a:p>
            <a:pPr algn="l" marL="642927" indent="-321464" lvl="1">
              <a:lnSpc>
                <a:spcPts val="4169"/>
              </a:lnSpc>
              <a:spcBef>
                <a:spcPct val="0"/>
              </a:spcBef>
              <a:buFont typeface="Arial"/>
              <a:buChar char="•"/>
            </a:pPr>
            <a:r>
              <a:rPr lang="en-US" sz="2977">
                <a:solidFill>
                  <a:srgbClr val="0E0340"/>
                </a:solidFill>
                <a:latin typeface="TT Chocolates"/>
                <a:ea typeface="TT Chocolates"/>
                <a:cs typeface="TT Chocolates"/>
                <a:sym typeface="TT Chocolates"/>
              </a:rPr>
              <a:t>Covers diverse molecular properties without overwhelming resources</a:t>
            </a:r>
          </a:p>
          <a:p>
            <a:pPr algn="l">
              <a:lnSpc>
                <a:spcPts val="416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510238" y="1687479"/>
            <a:ext cx="17777762" cy="8233777"/>
          </a:xfrm>
          <a:prstGeom prst="rect">
            <a:avLst/>
          </a:prstGeom>
        </p:spPr>
        <p:txBody>
          <a:bodyPr anchor="t" rtlCol="false" tIns="0" lIns="0" bIns="0" rIns="0">
            <a:spAutoFit/>
          </a:bodyPr>
          <a:lstStyle/>
          <a:p>
            <a:pPr algn="l" marL="569168" indent="-284584" lvl="1">
              <a:lnSpc>
                <a:spcPts val="3690"/>
              </a:lnSpc>
              <a:spcBef>
                <a:spcPct val="0"/>
              </a:spcBef>
              <a:buAutoNum type="arabicPeriod" startAt="1"/>
            </a:pPr>
            <a:r>
              <a:rPr lang="en-US" b="true" sz="2636">
                <a:solidFill>
                  <a:srgbClr val="000000"/>
                </a:solidFill>
                <a:latin typeface="TT Chocolates Bold"/>
                <a:ea typeface="TT Chocolates Bold"/>
                <a:cs typeface="TT Chocolates Bold"/>
                <a:sym typeface="TT Chocolates Bold"/>
              </a:rPr>
              <a:t>Dataset Scalability:</a:t>
            </a:r>
          </a:p>
          <a:p>
            <a:pPr algn="l" marL="1138336" indent="-379445" lvl="2">
              <a:lnSpc>
                <a:spcPts val="3690"/>
              </a:lnSpc>
              <a:spcBef>
                <a:spcPct val="0"/>
              </a:spcBef>
              <a:buFont typeface="Arial"/>
              <a:buChar char="⚬"/>
            </a:pPr>
            <a:r>
              <a:rPr lang="en-US" sz="2636">
                <a:solidFill>
                  <a:srgbClr val="000000"/>
                </a:solidFill>
                <a:latin typeface="TT Chocolates"/>
                <a:ea typeface="TT Chocolates"/>
                <a:cs typeface="TT Chocolates"/>
                <a:sym typeface="TT Chocolates"/>
              </a:rPr>
              <a:t>Challenge: The OMAT24 dataset (~20 GB) was too large to handle for preprocessing and training.</a:t>
            </a:r>
          </a:p>
          <a:p>
            <a:pPr algn="l" marL="1024529" indent="-341510" lvl="2">
              <a:lnSpc>
                <a:spcPts val="3321"/>
              </a:lnSpc>
              <a:spcBef>
                <a:spcPct val="0"/>
              </a:spcBef>
              <a:buFont typeface="Arial"/>
              <a:buChar char="⚬"/>
            </a:pPr>
            <a:r>
              <a:rPr lang="en-US" sz="2372">
                <a:solidFill>
                  <a:srgbClr val="000000"/>
                </a:solidFill>
                <a:latin typeface="TT Chocolates"/>
                <a:ea typeface="TT Chocolates"/>
                <a:cs typeface="TT Chocolates"/>
                <a:sym typeface="TT Chocolates"/>
              </a:rPr>
              <a:t>Solution: Replaced it with the QM40 dataset, which is smaller (~163,000 molecules) but still comprehensive, containing diverse molecular structures and quantum properties suitable for model training.</a:t>
            </a:r>
          </a:p>
          <a:p>
            <a:pPr algn="l" marL="569168" indent="-284584" lvl="1">
              <a:lnSpc>
                <a:spcPts val="3690"/>
              </a:lnSpc>
              <a:spcBef>
                <a:spcPct val="0"/>
              </a:spcBef>
              <a:buAutoNum type="arabicPeriod" startAt="1"/>
            </a:pPr>
            <a:r>
              <a:rPr lang="en-US" b="true" sz="2636">
                <a:solidFill>
                  <a:srgbClr val="000000"/>
                </a:solidFill>
                <a:latin typeface="TT Chocolates Bold"/>
                <a:ea typeface="TT Chocolates Bold"/>
                <a:cs typeface="TT Chocolates Bold"/>
                <a:sym typeface="TT Chocolates Bold"/>
              </a:rPr>
              <a:t>Computational Resources:</a:t>
            </a:r>
          </a:p>
          <a:p>
            <a:pPr algn="l" marL="1138336" indent="-379445" lvl="2">
              <a:lnSpc>
                <a:spcPts val="3690"/>
              </a:lnSpc>
              <a:spcBef>
                <a:spcPct val="0"/>
              </a:spcBef>
              <a:buFont typeface="Arial"/>
              <a:buChar char="⚬"/>
            </a:pPr>
            <a:r>
              <a:rPr lang="en-US" sz="2636">
                <a:solidFill>
                  <a:srgbClr val="000000"/>
                </a:solidFill>
                <a:latin typeface="TT Chocolates"/>
                <a:ea typeface="TT Chocolates"/>
                <a:cs typeface="TT Chocolates"/>
                <a:sym typeface="TT Chocolates"/>
              </a:rPr>
              <a:t>Challenge: Deep generative models and GNNs require high GPU capacity, which was limited, slowing down training and experimentation.</a:t>
            </a:r>
          </a:p>
          <a:p>
            <a:pPr algn="l" marL="1138336" indent="-379445" lvl="2">
              <a:lnSpc>
                <a:spcPts val="3690"/>
              </a:lnSpc>
              <a:spcBef>
                <a:spcPct val="0"/>
              </a:spcBef>
              <a:buFont typeface="Arial"/>
              <a:buChar char="⚬"/>
            </a:pPr>
            <a:r>
              <a:rPr lang="en-US" sz="2636">
                <a:solidFill>
                  <a:srgbClr val="000000"/>
                </a:solidFill>
                <a:latin typeface="TT Chocolates"/>
                <a:ea typeface="TT Chocolates"/>
                <a:cs typeface="TT Chocolates"/>
                <a:sym typeface="TT Chocolates"/>
              </a:rPr>
              <a:t>Solution: Leveraged Google Colab’s free GPU resources for computation, allowing efficient training and experimentation without requiring local high-end GPUs.</a:t>
            </a:r>
          </a:p>
          <a:p>
            <a:pPr algn="l" marL="569168" indent="-284584" lvl="1">
              <a:lnSpc>
                <a:spcPts val="3690"/>
              </a:lnSpc>
              <a:spcBef>
                <a:spcPct val="0"/>
              </a:spcBef>
              <a:buAutoNum type="arabicPeriod" startAt="1"/>
            </a:pPr>
            <a:r>
              <a:rPr lang="en-US" b="true" sz="2636">
                <a:solidFill>
                  <a:srgbClr val="000000"/>
                </a:solidFill>
                <a:latin typeface="TT Chocolates Bold"/>
                <a:ea typeface="TT Chocolates Bold"/>
                <a:cs typeface="TT Chocolates Bold"/>
                <a:sym typeface="TT Chocolates Bold"/>
              </a:rPr>
              <a:t>Chemical Validity of Generated Molecules:</a:t>
            </a:r>
          </a:p>
          <a:p>
            <a:pPr algn="l" marL="1138336" indent="-379445" lvl="2">
              <a:lnSpc>
                <a:spcPts val="3690"/>
              </a:lnSpc>
              <a:spcBef>
                <a:spcPct val="0"/>
              </a:spcBef>
              <a:buFont typeface="Arial"/>
              <a:buChar char="⚬"/>
            </a:pPr>
            <a:r>
              <a:rPr lang="en-US" sz="2636">
                <a:solidFill>
                  <a:srgbClr val="000000"/>
                </a:solidFill>
                <a:latin typeface="TT Chocolates"/>
                <a:ea typeface="TT Chocolates"/>
                <a:cs typeface="TT Chocolates"/>
                <a:sym typeface="TT Chocolates"/>
              </a:rPr>
              <a:t>Challenge: Ensuring generated molecules are chemically feasible and interpretable, despite using SELFIES or SMILES representations.</a:t>
            </a:r>
          </a:p>
          <a:p>
            <a:pPr algn="l" marL="1138336" indent="-379445" lvl="2">
              <a:lnSpc>
                <a:spcPts val="3690"/>
              </a:lnSpc>
              <a:spcBef>
                <a:spcPct val="0"/>
              </a:spcBef>
              <a:buFont typeface="Arial"/>
              <a:buChar char="⚬"/>
            </a:pPr>
            <a:r>
              <a:rPr lang="en-US" sz="2636">
                <a:solidFill>
                  <a:srgbClr val="000000"/>
                </a:solidFill>
                <a:latin typeface="TT Chocolates"/>
                <a:ea typeface="TT Chocolates"/>
                <a:cs typeface="TT Chocolates"/>
                <a:sym typeface="TT Chocolates"/>
              </a:rPr>
              <a:t>Solution:</a:t>
            </a:r>
          </a:p>
          <a:p>
            <a:pPr algn="l" marL="1707504" indent="-426876" lvl="3">
              <a:lnSpc>
                <a:spcPts val="3690"/>
              </a:lnSpc>
              <a:spcBef>
                <a:spcPct val="0"/>
              </a:spcBef>
              <a:buFont typeface="Arial"/>
              <a:buChar char="￭"/>
            </a:pPr>
            <a:r>
              <a:rPr lang="en-US" sz="2636">
                <a:solidFill>
                  <a:srgbClr val="000000"/>
                </a:solidFill>
                <a:latin typeface="TT Chocolates"/>
                <a:ea typeface="TT Chocolates"/>
                <a:cs typeface="TT Chocolates"/>
                <a:sym typeface="TT Chocolates"/>
              </a:rPr>
              <a:t>Used RDKit for molecular validation and fingerprint generation.</a:t>
            </a:r>
          </a:p>
          <a:p>
            <a:pPr algn="l" marL="1707504" indent="-426876" lvl="3">
              <a:lnSpc>
                <a:spcPts val="3690"/>
              </a:lnSpc>
              <a:spcBef>
                <a:spcPct val="0"/>
              </a:spcBef>
              <a:buFont typeface="Arial"/>
              <a:buChar char="￭"/>
            </a:pPr>
            <a:r>
              <a:rPr lang="en-US" sz="2636">
                <a:solidFill>
                  <a:srgbClr val="000000"/>
                </a:solidFill>
                <a:latin typeface="TT Chocolates"/>
                <a:ea typeface="TT Chocolates"/>
                <a:cs typeface="TT Chocolates"/>
                <a:sym typeface="TT Chocolates"/>
              </a:rPr>
              <a:t>Checked generated molecules against PubChem to see if they already exist, confirming chemical plausibility.</a:t>
            </a:r>
          </a:p>
          <a:p>
            <a:pPr algn="l" marL="1707504" indent="-426876" lvl="3">
              <a:lnSpc>
                <a:spcPts val="3690"/>
              </a:lnSpc>
              <a:spcBef>
                <a:spcPct val="0"/>
              </a:spcBef>
              <a:buFont typeface="Arial"/>
              <a:buChar char="￭"/>
            </a:pPr>
            <a:r>
              <a:rPr lang="en-US" sz="2636">
                <a:solidFill>
                  <a:srgbClr val="000000"/>
                </a:solidFill>
                <a:latin typeface="TT Chocolates"/>
                <a:ea typeface="TT Chocolates"/>
                <a:cs typeface="TT Chocolates"/>
                <a:sym typeface="TT Chocolates"/>
              </a:rPr>
              <a:t>Verified novelty by computing Tanimoto similarity against the QM40 dataset, ensuring truly novel molecules were chemically valid yet not previously documented.</a:t>
            </a:r>
          </a:p>
          <a:p>
            <a:pPr algn="l">
              <a:lnSpc>
                <a:spcPts val="3198"/>
              </a:lnSpc>
              <a:spcBef>
                <a:spcPct val="0"/>
              </a:spcBef>
            </a:pPr>
          </a:p>
        </p:txBody>
      </p:sp>
      <p:sp>
        <p:nvSpPr>
          <p:cNvPr name="Freeform 3" id="3"/>
          <p:cNvSpPr/>
          <p:nvPr/>
        </p:nvSpPr>
        <p:spPr>
          <a:xfrm flipH="false" flipV="false" rot="-5989939">
            <a:off x="14703850" y="-199416"/>
            <a:ext cx="4186406" cy="3059297"/>
          </a:xfrm>
          <a:custGeom>
            <a:avLst/>
            <a:gdLst/>
            <a:ahLst/>
            <a:cxnLst/>
            <a:rect r="r" b="b" t="t" l="l"/>
            <a:pathLst>
              <a:path h="3059297" w="4186406">
                <a:moveTo>
                  <a:pt x="0" y="0"/>
                </a:moveTo>
                <a:lnTo>
                  <a:pt x="4186407" y="0"/>
                </a:lnTo>
                <a:lnTo>
                  <a:pt x="4186407" y="3059297"/>
                </a:lnTo>
                <a:lnTo>
                  <a:pt x="0" y="3059297"/>
                </a:lnTo>
                <a:lnTo>
                  <a:pt x="0" y="0"/>
                </a:lnTo>
                <a:close/>
              </a:path>
            </a:pathLst>
          </a:custGeom>
          <a:blipFill>
            <a:blip r:embed="rId2"/>
            <a:stretch>
              <a:fillRect l="0" t="0" r="0" b="0"/>
            </a:stretch>
          </a:blipFill>
        </p:spPr>
      </p:sp>
      <p:sp>
        <p:nvSpPr>
          <p:cNvPr name="TextBox 4" id="4"/>
          <p:cNvSpPr txBox="true"/>
          <p:nvPr/>
        </p:nvSpPr>
        <p:spPr>
          <a:xfrm rot="0">
            <a:off x="510238" y="406346"/>
            <a:ext cx="13295267" cy="1206609"/>
          </a:xfrm>
          <a:prstGeom prst="rect">
            <a:avLst/>
          </a:prstGeom>
        </p:spPr>
        <p:txBody>
          <a:bodyPr anchor="t" rtlCol="false" tIns="0" lIns="0" bIns="0" rIns="0">
            <a:spAutoFit/>
          </a:bodyPr>
          <a:lstStyle/>
          <a:p>
            <a:pPr algn="l">
              <a:lnSpc>
                <a:spcPts val="9678"/>
              </a:lnSpc>
            </a:pPr>
            <a:r>
              <a:rPr lang="en-US" sz="7681" b="true">
                <a:solidFill>
                  <a:srgbClr val="0E0340"/>
                </a:solidFill>
                <a:latin typeface="TT Chocolates Bold"/>
                <a:ea typeface="TT Chocolates Bold"/>
                <a:cs typeface="TT Chocolates Bold"/>
                <a:sym typeface="TT Chocolates Bold"/>
              </a:rPr>
              <a:t>Initial Challenges and Solutions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DAGyqPJuRc4</dc:identifier>
  <dcterms:modified xsi:type="dcterms:W3CDTF">2011-08-01T06:04:30Z</dcterms:modified>
  <cp:revision>1</cp:revision>
  <dc:title>presentation</dc:title>
</cp:coreProperties>
</file>

<file path=docProps/thumbnail.jpeg>
</file>